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drawings/drawing1.xml" ContentType="application/vnd.openxmlformats-officedocument.drawingml.chartshape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  <p:sldMasterId id="2147483707" r:id="rId2"/>
    <p:sldMasterId id="2147483704" r:id="rId3"/>
  </p:sldMasterIdLst>
  <p:notesMasterIdLst>
    <p:notesMasterId r:id="rId35"/>
  </p:notesMasterIdLst>
  <p:handoutMasterIdLst>
    <p:handoutMasterId r:id="rId36"/>
  </p:handoutMasterIdLst>
  <p:sldIdLst>
    <p:sldId id="304" r:id="rId4"/>
    <p:sldId id="362" r:id="rId5"/>
    <p:sldId id="364" r:id="rId6"/>
    <p:sldId id="363" r:id="rId7"/>
    <p:sldId id="311" r:id="rId8"/>
    <p:sldId id="306" r:id="rId9"/>
    <p:sldId id="313" r:id="rId10"/>
    <p:sldId id="307" r:id="rId11"/>
    <p:sldId id="310" r:id="rId12"/>
    <p:sldId id="319" r:id="rId13"/>
    <p:sldId id="320" r:id="rId14"/>
    <p:sldId id="323" r:id="rId15"/>
    <p:sldId id="330" r:id="rId16"/>
    <p:sldId id="314" r:id="rId17"/>
    <p:sldId id="331" r:id="rId18"/>
    <p:sldId id="332" r:id="rId19"/>
    <p:sldId id="328" r:id="rId20"/>
    <p:sldId id="347" r:id="rId21"/>
    <p:sldId id="337" r:id="rId22"/>
    <p:sldId id="340" r:id="rId23"/>
    <p:sldId id="341" r:id="rId24"/>
    <p:sldId id="348" r:id="rId25"/>
    <p:sldId id="354" r:id="rId26"/>
    <p:sldId id="359" r:id="rId27"/>
    <p:sldId id="350" r:id="rId28"/>
    <p:sldId id="357" r:id="rId29"/>
    <p:sldId id="358" r:id="rId30"/>
    <p:sldId id="360" r:id="rId31"/>
    <p:sldId id="365" r:id="rId32"/>
    <p:sldId id="325" r:id="rId33"/>
    <p:sldId id="361" r:id="rId34"/>
  </p:sldIdLst>
  <p:sldSz cx="9144000" cy="6858000" type="screen4x3"/>
  <p:notesSz cx="6858000" cy="9144000"/>
  <p:defaultTextStyle>
    <a:defPPr>
      <a:defRPr lang="de-DE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44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720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24">
          <p15:clr>
            <a:srgbClr val="A4A3A4"/>
          </p15:clr>
        </p15:guide>
        <p15:guide id="6" pos="5378">
          <p15:clr>
            <a:srgbClr val="A4A3A4"/>
          </p15:clr>
        </p15:guide>
        <p15:guide id="7" pos="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Bokelmann" initials="DB" lastIdx="19" clrIdx="0">
    <p:extLst>
      <p:ext uri="{19B8F6BF-5375-455C-9EA6-DF929625EA0E}">
        <p15:presenceInfo xmlns:p15="http://schemas.microsoft.com/office/powerpoint/2012/main" userId="935605f9cf176e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26B1"/>
    <a:srgbClr val="8A25B1"/>
    <a:srgbClr val="FF0000"/>
    <a:srgbClr val="7B003F"/>
    <a:srgbClr val="A5A5A5"/>
    <a:srgbClr val="999AB9"/>
    <a:srgbClr val="C0C0C0"/>
    <a:srgbClr val="FF6600"/>
    <a:srgbClr val="FFB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26" autoAdjust="0"/>
  </p:normalViewPr>
  <p:slideViewPr>
    <p:cSldViewPr snapToObjects="1" showGuides="1">
      <p:cViewPr varScale="1">
        <p:scale>
          <a:sx n="65" d="100"/>
          <a:sy n="65" d="100"/>
        </p:scale>
        <p:origin x="1196" y="44"/>
      </p:cViewPr>
      <p:guideLst>
        <p:guide orient="horz" pos="2440"/>
        <p:guide orient="horz" pos="1008"/>
        <p:guide orient="horz" pos="720"/>
        <p:guide orient="horz" pos="2160"/>
        <p:guide orient="horz" pos="3024"/>
        <p:guide pos="5378"/>
        <p:guide pos="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01" d="100"/>
          <a:sy n="101" d="100"/>
        </p:scale>
        <p:origin x="-2304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ocuments\Not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ocuments\Not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ropbox\Not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ropbox\Not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Adam\Dropbox\SimProj18\Planning\Costs-Actual&amp;Planne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00" b="0" i="0" baseline="0" dirty="0">
                <a:effectLst/>
              </a:rPr>
              <a:t>Travel time (average in Seconds)</a:t>
            </a:r>
            <a:endParaRPr lang="de-DE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693630773990166"/>
          <c:y val="0.16069460067491564"/>
          <c:w val="0.82864295791404963"/>
          <c:h val="0.707768091488563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DiagrammeFall1a_1b!$B$12</c:f>
              <c:strCache>
                <c:ptCount val="1"/>
                <c:pt idx="0">
                  <c:v>Haltestelle Julius-Bremer-Straße (Umleitung Breiter Weg)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DiagrammeFall1a_1b!$C$4:$C$7</c:f>
              <c:strCache>
                <c:ptCount val="4"/>
                <c:pt idx="0">
                  <c:v>Süd→Nord 
(Hauptverkehrszeit)</c:v>
                </c:pt>
                <c:pt idx="1">
                  <c:v>Süd→Nord</c:v>
                </c:pt>
                <c:pt idx="2">
                  <c:v>Nord→Süd
 (Hauptverkehrszeit)</c:v>
                </c:pt>
                <c:pt idx="3">
                  <c:v>Nord→Süd</c:v>
                </c:pt>
              </c:strCache>
            </c:strRef>
          </c:cat>
          <c:val>
            <c:numRef>
              <c:f>DiagrammeFall1a_1b!$A$12:$A$15</c:f>
              <c:numCache>
                <c:formatCode>General</c:formatCode>
                <c:ptCount val="4"/>
                <c:pt idx="0">
                  <c:v>110.19</c:v>
                </c:pt>
                <c:pt idx="1">
                  <c:v>105.95</c:v>
                </c:pt>
                <c:pt idx="2">
                  <c:v>107.8</c:v>
                </c:pt>
                <c:pt idx="3">
                  <c:v>102.45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8-400B-ADA7-0F06E43909B2}"/>
            </c:ext>
          </c:extLst>
        </c:ser>
        <c:ser>
          <c:idx val="1"/>
          <c:order val="1"/>
          <c:tx>
            <c:strRef>
              <c:f>DiagrammeFall1a_1b!$B$8</c:f>
              <c:strCache>
                <c:ptCount val="1"/>
                <c:pt idx="0">
                  <c:v>Haltestelle Julius-Bremer-Straße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DiagrammeFall1a_1b!$C$4:$C$7</c:f>
              <c:strCache>
                <c:ptCount val="4"/>
                <c:pt idx="0">
                  <c:v>Süd→Nord 
(Hauptverkehrszeit)</c:v>
                </c:pt>
                <c:pt idx="1">
                  <c:v>Süd→Nord</c:v>
                </c:pt>
                <c:pt idx="2">
                  <c:v>Nord→Süd
 (Hauptverkehrszeit)</c:v>
                </c:pt>
                <c:pt idx="3">
                  <c:v>Nord→Süd</c:v>
                </c:pt>
              </c:strCache>
            </c:strRef>
          </c:cat>
          <c:val>
            <c:numRef>
              <c:f>DiagrammeFall1a_1b!$A$8:$A$11</c:f>
              <c:numCache>
                <c:formatCode>General</c:formatCode>
                <c:ptCount val="4"/>
                <c:pt idx="0">
                  <c:v>99.7</c:v>
                </c:pt>
                <c:pt idx="1">
                  <c:v>97.11</c:v>
                </c:pt>
                <c:pt idx="2">
                  <c:v>96.79</c:v>
                </c:pt>
                <c:pt idx="3">
                  <c:v>93.71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28-400B-ADA7-0F06E43909B2}"/>
            </c:ext>
          </c:extLst>
        </c:ser>
        <c:ser>
          <c:idx val="2"/>
          <c:order val="2"/>
          <c:tx>
            <c:strRef>
              <c:f>DiagrammeFall1a_1b!$B$4</c:f>
              <c:strCache>
                <c:ptCount val="1"/>
                <c:pt idx="0">
                  <c:v>Basismodell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DiagrammeFall1a_1b!$C$4:$C$7</c:f>
              <c:strCache>
                <c:ptCount val="4"/>
                <c:pt idx="0">
                  <c:v>Süd→Nord 
(Hauptverkehrszeit)</c:v>
                </c:pt>
                <c:pt idx="1">
                  <c:v>Süd→Nord</c:v>
                </c:pt>
                <c:pt idx="2">
                  <c:v>Nord→Süd
 (Hauptverkehrszeit)</c:v>
                </c:pt>
                <c:pt idx="3">
                  <c:v>Nord→Süd</c:v>
                </c:pt>
              </c:strCache>
            </c:strRef>
          </c:cat>
          <c:val>
            <c:numRef>
              <c:f>DiagrammeFall1a_1b!$A$4:$A$7</c:f>
              <c:numCache>
                <c:formatCode>General</c:formatCode>
                <c:ptCount val="4"/>
                <c:pt idx="0">
                  <c:v>98.56</c:v>
                </c:pt>
                <c:pt idx="1">
                  <c:v>95.89</c:v>
                </c:pt>
                <c:pt idx="2">
                  <c:v>95.41</c:v>
                </c:pt>
                <c:pt idx="3">
                  <c:v>92.61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28-400B-ADA7-0F06E43909B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437226440"/>
        <c:axId val="437231032"/>
      </c:barChart>
      <c:catAx>
        <c:axId val="437226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7231032"/>
        <c:crosses val="autoZero"/>
        <c:auto val="1"/>
        <c:lblAlgn val="ctr"/>
        <c:lblOffset val="100"/>
        <c:noMultiLvlLbl val="0"/>
      </c:catAx>
      <c:valAx>
        <c:axId val="437231032"/>
        <c:scaling>
          <c:orientation val="minMax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437226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de-DE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Queue</a:t>
            </a:r>
            <a:r>
              <a:rPr lang="en-US" sz="1800" baseline="0" dirty="0"/>
              <a:t> length</a:t>
            </a:r>
            <a:r>
              <a:rPr lang="en-US" sz="1800" dirty="0"/>
              <a:t> (Average</a:t>
            </a:r>
            <a:r>
              <a:rPr lang="en-US" sz="1800" baseline="0" dirty="0"/>
              <a:t> car units</a:t>
            </a:r>
            <a:r>
              <a:rPr lang="en-US" sz="1800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de-DE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815729172103407"/>
          <c:y val="0.15674582773043111"/>
          <c:w val="0.82949173348000815"/>
          <c:h val="0.64854371128922816"/>
        </c:manualLayout>
      </c:layout>
      <c:barChart>
        <c:barDir val="bar"/>
        <c:grouping val="clustered"/>
        <c:varyColors val="0"/>
        <c:ser>
          <c:idx val="1"/>
          <c:order val="0"/>
          <c:tx>
            <c:strRef>
              <c:f>DiagrammeFall1a_1b!$B$47</c:f>
              <c:strCache>
                <c:ptCount val="1"/>
                <c:pt idx="0">
                  <c:v>Haltestelle Julius-Bremer-Straße (Umleitung Breiter Weg)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de-DE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DiagrammeFall1a_1b!$C$43:$C$44</c:f>
              <c:strCache>
                <c:ptCount val="2"/>
                <c:pt idx="0">
                  <c:v>Warteschlange 
Johannisbergstraße</c:v>
                </c:pt>
                <c:pt idx="1">
                  <c:v>Warteschlange 
Julius-Bremer-Straße</c:v>
                </c:pt>
              </c:strCache>
            </c:strRef>
          </c:cat>
          <c:val>
            <c:numRef>
              <c:f>DiagrammeFall1a_1b!$A$47:$A$48</c:f>
              <c:numCache>
                <c:formatCode>General</c:formatCode>
                <c:ptCount val="2"/>
                <c:pt idx="0">
                  <c:v>13.64</c:v>
                </c:pt>
                <c:pt idx="1">
                  <c:v>4.78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58-46B5-8026-5B84ACD49B14}"/>
            </c:ext>
          </c:extLst>
        </c:ser>
        <c:ser>
          <c:idx val="0"/>
          <c:order val="1"/>
          <c:tx>
            <c:strRef>
              <c:f>DiagrammeFall1a_1b!$B$45</c:f>
              <c:strCache>
                <c:ptCount val="1"/>
                <c:pt idx="0">
                  <c:v>Haltestelle Julius-Bremer-Straße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de-DE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DiagrammeFall1a_1b!$C$43:$C$44</c:f>
              <c:strCache>
                <c:ptCount val="2"/>
                <c:pt idx="0">
                  <c:v>Warteschlange 
Johannisbergstraße</c:v>
                </c:pt>
                <c:pt idx="1">
                  <c:v>Warteschlange 
Julius-Bremer-Straße</c:v>
                </c:pt>
              </c:strCache>
            </c:strRef>
          </c:cat>
          <c:val>
            <c:numRef>
              <c:f>DiagrammeFall1a_1b!$A$45:$A$46</c:f>
              <c:numCache>
                <c:formatCode>General</c:formatCode>
                <c:ptCount val="2"/>
                <c:pt idx="0">
                  <c:v>13.62</c:v>
                </c:pt>
                <c:pt idx="1">
                  <c:v>3.15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58-46B5-8026-5B84ACD49B14}"/>
            </c:ext>
          </c:extLst>
        </c:ser>
        <c:ser>
          <c:idx val="2"/>
          <c:order val="2"/>
          <c:tx>
            <c:strRef>
              <c:f>DiagrammeFall1a_1b!$B$43</c:f>
              <c:strCache>
                <c:ptCount val="1"/>
                <c:pt idx="0">
                  <c:v>Basismodell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de-DE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DiagrammeFall1a_1b!$C$43:$C$44</c:f>
              <c:strCache>
                <c:ptCount val="2"/>
                <c:pt idx="0">
                  <c:v>Warteschlange 
Johannisbergstraße</c:v>
                </c:pt>
                <c:pt idx="1">
                  <c:v>Warteschlange 
Julius-Bremer-Straße</c:v>
                </c:pt>
              </c:strCache>
            </c:strRef>
          </c:cat>
          <c:val>
            <c:numRef>
              <c:f>DiagrammeFall1a_1b!$A$43:$A$44</c:f>
              <c:numCache>
                <c:formatCode>General</c:formatCode>
                <c:ptCount val="2"/>
                <c:pt idx="0">
                  <c:v>13.62</c:v>
                </c:pt>
                <c:pt idx="1">
                  <c:v>2.96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E58-46B5-8026-5B84ACD49B1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18808768"/>
        <c:axId val="618814016"/>
      </c:barChart>
      <c:catAx>
        <c:axId val="6188087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de-DE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8814016"/>
        <c:crosses val="autoZero"/>
        <c:auto val="1"/>
        <c:lblAlgn val="ctr"/>
        <c:lblOffset val="100"/>
        <c:noMultiLvlLbl val="0"/>
      </c:catAx>
      <c:valAx>
        <c:axId val="6188140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18808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de-DE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de-DE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de-DE" sz="1800" b="0" i="0" baseline="0" dirty="0">
                <a:effectLst/>
              </a:rPr>
              <a:t>Travel time (average in Seconds)</a:t>
            </a:r>
            <a:endParaRPr lang="en-IN" dirty="0"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endParaRPr lang="de-DE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rgbClr val="000000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693620137327488"/>
          <c:y val="0.12313905339522128"/>
          <c:w val="0.83170752724855368"/>
          <c:h val="0.7109525591817900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'DiagrammeFall2Haltestellen (2)'!$B$16</c:f>
              <c:strCache>
                <c:ptCount val="1"/>
                <c:pt idx="0">
                  <c:v>Haltestelle Julius-Bremer-Straße
&amp; Peterstraße  (Umleitung Breiter Weg)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'DiagrammeFall2Haltestellen (2)'!$C$8:$C$11</c:f>
              <c:strCache>
                <c:ptCount val="4"/>
                <c:pt idx="0">
                  <c:v>Süd→Nord 
(Hauptverkehrszeit)</c:v>
                </c:pt>
                <c:pt idx="1">
                  <c:v>Süd→Nord</c:v>
                </c:pt>
                <c:pt idx="2">
                  <c:v>Nord→Süd
 (Hauptverkehrszeit)</c:v>
                </c:pt>
                <c:pt idx="3">
                  <c:v>Nord→Süd</c:v>
                </c:pt>
              </c:strCache>
            </c:strRef>
          </c:cat>
          <c:val>
            <c:numRef>
              <c:f>'DiagrammeFall2Haltestellen (2)'!$A$16:$A$19</c:f>
              <c:numCache>
                <c:formatCode>General</c:formatCode>
                <c:ptCount val="4"/>
                <c:pt idx="0">
                  <c:v>117.06</c:v>
                </c:pt>
                <c:pt idx="1">
                  <c:v>112.81</c:v>
                </c:pt>
                <c:pt idx="2">
                  <c:v>119.93</c:v>
                </c:pt>
                <c:pt idx="3">
                  <c:v>112.77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F7-497A-9321-104E0F9D6F34}"/>
            </c:ext>
          </c:extLst>
        </c:ser>
        <c:ser>
          <c:idx val="2"/>
          <c:order val="1"/>
          <c:tx>
            <c:strRef>
              <c:f>'DiagrammeFall2Haltestellen (2)'!$B$8</c:f>
              <c:strCache>
                <c:ptCount val="1"/>
                <c:pt idx="0">
                  <c:v>Haltestelle Julius-Bremer-Straße
(Umleitung Breiter Weg)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'DiagrammeFall2Haltestellen (2)'!$C$8:$C$11</c:f>
              <c:strCache>
                <c:ptCount val="4"/>
                <c:pt idx="0">
                  <c:v>Süd→Nord 
(Hauptverkehrszeit)</c:v>
                </c:pt>
                <c:pt idx="1">
                  <c:v>Süd→Nord</c:v>
                </c:pt>
                <c:pt idx="2">
                  <c:v>Nord→Süd
 (Hauptverkehrszeit)</c:v>
                </c:pt>
                <c:pt idx="3">
                  <c:v>Nord→Süd</c:v>
                </c:pt>
              </c:strCache>
            </c:strRef>
          </c:cat>
          <c:val>
            <c:numRef>
              <c:f>'DiagrammeFall2Haltestellen (2)'!$A$8:$A$11</c:f>
              <c:numCache>
                <c:formatCode>General</c:formatCode>
                <c:ptCount val="4"/>
                <c:pt idx="0">
                  <c:v>110.19</c:v>
                </c:pt>
                <c:pt idx="1">
                  <c:v>105.95</c:v>
                </c:pt>
                <c:pt idx="2">
                  <c:v>107.8</c:v>
                </c:pt>
                <c:pt idx="3">
                  <c:v>102.45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F7-497A-9321-104E0F9D6F34}"/>
            </c:ext>
          </c:extLst>
        </c:ser>
        <c:ser>
          <c:idx val="1"/>
          <c:order val="2"/>
          <c:tx>
            <c:strRef>
              <c:f>'DiagrammeFall2Haltestellen (2)'!$B$12</c:f>
              <c:strCache>
                <c:ptCount val="1"/>
                <c:pt idx="0">
                  <c:v>Haltestellen Julius-Bremer-Straße
&amp; Peterstraße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'DiagrammeFall2Haltestellen (2)'!$C$8:$C$11</c:f>
              <c:strCache>
                <c:ptCount val="4"/>
                <c:pt idx="0">
                  <c:v>Süd→Nord 
(Hauptverkehrszeit)</c:v>
                </c:pt>
                <c:pt idx="1">
                  <c:v>Süd→Nord</c:v>
                </c:pt>
                <c:pt idx="2">
                  <c:v>Nord→Süd
 (Hauptverkehrszeit)</c:v>
                </c:pt>
                <c:pt idx="3">
                  <c:v>Nord→Süd</c:v>
                </c:pt>
              </c:strCache>
            </c:strRef>
          </c:cat>
          <c:val>
            <c:numRef>
              <c:f>'DiagrammeFall2Haltestellen (2)'!$A$12:$A$15</c:f>
              <c:numCache>
                <c:formatCode>General</c:formatCode>
                <c:ptCount val="4"/>
                <c:pt idx="0">
                  <c:v>100.33</c:v>
                </c:pt>
                <c:pt idx="1">
                  <c:v>97.65</c:v>
                </c:pt>
                <c:pt idx="2">
                  <c:v>98.4</c:v>
                </c:pt>
                <c:pt idx="3">
                  <c:v>94.9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F7-497A-9321-104E0F9D6F34}"/>
            </c:ext>
          </c:extLst>
        </c:ser>
        <c:ser>
          <c:idx val="3"/>
          <c:order val="3"/>
          <c:tx>
            <c:strRef>
              <c:f>'DiagrammeFall2Haltestellen (2)'!$B$4</c:f>
              <c:strCache>
                <c:ptCount val="1"/>
                <c:pt idx="0">
                  <c:v>Haltestelle Julius-Bremer-Straße
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'DiagrammeFall2Haltestellen (2)'!$A$4:$A$7</c:f>
              <c:numCache>
                <c:formatCode>General</c:formatCode>
                <c:ptCount val="4"/>
                <c:pt idx="0">
                  <c:v>99.7</c:v>
                </c:pt>
                <c:pt idx="1">
                  <c:v>97.11</c:v>
                </c:pt>
                <c:pt idx="2">
                  <c:v>96.79</c:v>
                </c:pt>
                <c:pt idx="3">
                  <c:v>93.71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8F7-497A-9321-104E0F9D6F3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437226440"/>
        <c:axId val="437231032"/>
      </c:barChart>
      <c:catAx>
        <c:axId val="437226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7231032"/>
        <c:crosses val="autoZero"/>
        <c:auto val="1"/>
        <c:lblAlgn val="ctr"/>
        <c:lblOffset val="100"/>
        <c:noMultiLvlLbl val="0"/>
      </c:catAx>
      <c:valAx>
        <c:axId val="437231032"/>
        <c:scaling>
          <c:orientation val="minMax"/>
          <c:max val="130"/>
          <c:min val="0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37226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0991955330335352E-2"/>
          <c:y val="0.85306438953579866"/>
          <c:w val="0.84763985338196091"/>
          <c:h val="0.14106839284962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Queue length (Average car units)</a:t>
            </a:r>
            <a:endParaRPr lang="en-IN" dirty="0"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endParaRPr lang="en-US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rgbClr val="000000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325467895340326"/>
          <c:y val="0.15674582773043111"/>
          <c:w val="0.82287331704818745"/>
          <c:h val="0.64854371128922816"/>
        </c:manualLayout>
      </c:layout>
      <c:barChart>
        <c:barDir val="bar"/>
        <c:grouping val="clustered"/>
        <c:varyColors val="0"/>
        <c:ser>
          <c:idx val="1"/>
          <c:order val="0"/>
          <c:tx>
            <c:strRef>
              <c:f>'DiagrammeFall2Haltestellen (2)'!$B$51</c:f>
              <c:strCache>
                <c:ptCount val="1"/>
                <c:pt idx="0">
                  <c:v>Haltestelle Julius-Bremer-Straße
&amp; Peterstraße  (Umleitung Breiter Weg)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'DiagrammeFall2Haltestellen (2)'!$C$47:$C$48</c:f>
              <c:strCache>
                <c:ptCount val="2"/>
                <c:pt idx="0">
                  <c:v>Warteschlange 
Johannisbergstraße</c:v>
                </c:pt>
                <c:pt idx="1">
                  <c:v>Warteschlange 
Julius-Bremer-Straße</c:v>
                </c:pt>
              </c:strCache>
            </c:strRef>
          </c:cat>
          <c:val>
            <c:numRef>
              <c:f>'DiagrammeFall2Haltestellen (2)'!$A$51:$A$52</c:f>
              <c:numCache>
                <c:formatCode>General</c:formatCode>
                <c:ptCount val="2"/>
                <c:pt idx="0">
                  <c:v>13.63</c:v>
                </c:pt>
                <c:pt idx="1">
                  <c:v>4.6100000000000003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46-4C65-A315-2F3B8342DBBB}"/>
            </c:ext>
          </c:extLst>
        </c:ser>
        <c:ser>
          <c:idx val="2"/>
          <c:order val="1"/>
          <c:tx>
            <c:strRef>
              <c:f>'DiagrammeFall2Haltestellen (2)'!$B$47</c:f>
              <c:strCache>
                <c:ptCount val="1"/>
                <c:pt idx="0">
                  <c:v>Haltestelle Julius-Bremer-Straße 
(Umleitung Breiter Weg)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'DiagrammeFall2Haltestellen (2)'!$C$47:$C$48</c:f>
              <c:strCache>
                <c:ptCount val="2"/>
                <c:pt idx="0">
                  <c:v>Warteschlange 
Johannisbergstraße</c:v>
                </c:pt>
                <c:pt idx="1">
                  <c:v>Warteschlange 
Julius-Bremer-Straße</c:v>
                </c:pt>
              </c:strCache>
            </c:strRef>
          </c:cat>
          <c:val>
            <c:numRef>
              <c:f>'DiagrammeFall2Haltestellen (2)'!$A$47:$A$48</c:f>
              <c:numCache>
                <c:formatCode>General</c:formatCode>
                <c:ptCount val="2"/>
                <c:pt idx="0">
                  <c:v>13.64</c:v>
                </c:pt>
                <c:pt idx="1">
                  <c:v>4.78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46-4C65-A315-2F3B8342DBBB}"/>
            </c:ext>
          </c:extLst>
        </c:ser>
        <c:ser>
          <c:idx val="0"/>
          <c:order val="2"/>
          <c:tx>
            <c:strRef>
              <c:f>'DiagrammeFall2Haltestellen (2)'!$B$49</c:f>
              <c:strCache>
                <c:ptCount val="1"/>
                <c:pt idx="0">
                  <c:v>Haltestellen Julius-Bremer-Straße
&amp; Peterstraße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'DiagrammeFall2Haltestellen (2)'!$C$47:$C$48</c:f>
              <c:strCache>
                <c:ptCount val="2"/>
                <c:pt idx="0">
                  <c:v>Warteschlange 
Johannisbergstraße</c:v>
                </c:pt>
                <c:pt idx="1">
                  <c:v>Warteschlange 
Julius-Bremer-Straße</c:v>
                </c:pt>
              </c:strCache>
            </c:strRef>
          </c:cat>
          <c:val>
            <c:numRef>
              <c:f>'DiagrammeFall2Haltestellen (2)'!$A$49:$A$50</c:f>
              <c:numCache>
                <c:formatCode>General</c:formatCode>
                <c:ptCount val="2"/>
                <c:pt idx="0">
                  <c:v>13.63</c:v>
                </c:pt>
                <c:pt idx="1">
                  <c:v>3.12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46-4C65-A315-2F3B8342DBBB}"/>
            </c:ext>
          </c:extLst>
        </c:ser>
        <c:ser>
          <c:idx val="3"/>
          <c:order val="3"/>
          <c:tx>
            <c:strRef>
              <c:f>'DiagrammeFall2Haltestellen (2)'!$B$45</c:f>
              <c:strCache>
                <c:ptCount val="1"/>
                <c:pt idx="0">
                  <c:v>Haltestelle Julius-Bremer-Straße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'DiagrammeFall2Haltestellen (2)'!$A$45:$A$46</c:f>
              <c:numCache>
                <c:formatCode>General</c:formatCode>
                <c:ptCount val="2"/>
                <c:pt idx="0">
                  <c:v>13.62</c:v>
                </c:pt>
                <c:pt idx="1">
                  <c:v>3.15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46-4C65-A315-2F3B8342DBB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18808768"/>
        <c:axId val="618814016"/>
      </c:barChart>
      <c:catAx>
        <c:axId val="6188087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8814016"/>
        <c:crosses val="autoZero"/>
        <c:auto val="1"/>
        <c:lblAlgn val="ctr"/>
        <c:lblOffset val="100"/>
        <c:noMultiLvlLbl val="0"/>
      </c:catAx>
      <c:valAx>
        <c:axId val="6188140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18808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511738630948779"/>
          <c:y val="0.81932000983413023"/>
          <c:w val="0.74663533654151248"/>
          <c:h val="0.168792770475325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649487644624283E-2"/>
          <c:y val="8.4616878400462697E-2"/>
          <c:w val="0.84462233548456123"/>
          <c:h val="0.77488936937179298"/>
        </c:manualLayout>
      </c:layout>
      <c:lineChart>
        <c:grouping val="standard"/>
        <c:varyColors val="0"/>
        <c:ser>
          <c:idx val="2"/>
          <c:order val="0"/>
          <c:tx>
            <c:strRef>
              <c:f>'!Progress'!$I$39</c:f>
              <c:strCache>
                <c:ptCount val="1"/>
                <c:pt idx="0">
                  <c:v>Planned Progress</c:v>
                </c:pt>
              </c:strCache>
            </c:strRef>
          </c:tx>
          <c:spPr>
            <a:ln w="38100">
              <a:solidFill>
                <a:srgbClr val="FF0000"/>
              </a:solidFill>
              <a:prstDash val="solid"/>
            </a:ln>
          </c:spPr>
          <c:marker>
            <c:symbol val="circle"/>
            <c:size val="8"/>
            <c:spPr>
              <a:solidFill>
                <a:srgbClr val="FF0000"/>
              </a:solidFill>
              <a:ln>
                <a:solidFill>
                  <a:srgbClr val="000000"/>
                </a:solidFill>
                <a:prstDash val="solid"/>
              </a:ln>
            </c:spPr>
          </c:marker>
          <c:dPt>
            <c:idx val="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7FEE-4BC2-B1C5-7DC9878FE40D}"/>
              </c:ext>
            </c:extLst>
          </c:dPt>
          <c:dPt>
            <c:idx val="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7FEE-4BC2-B1C5-7DC9878FE40D}"/>
              </c:ext>
            </c:extLst>
          </c:dPt>
          <c:dPt>
            <c:idx val="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7FEE-4BC2-B1C5-7DC9878FE40D}"/>
              </c:ext>
            </c:extLst>
          </c:dPt>
          <c:cat>
            <c:numRef>
              <c:f>'!Progress'!$B$39:$B$50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'!Progress'!$C$39:$C$49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95</c:v>
                </c:pt>
                <c:pt idx="10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FEE-4BC2-B1C5-7DC9878FE40D}"/>
            </c:ext>
          </c:extLst>
        </c:ser>
        <c:ser>
          <c:idx val="3"/>
          <c:order val="1"/>
          <c:tx>
            <c:strRef>
              <c:f>'!Progress'!$I$40</c:f>
              <c:strCache>
                <c:ptCount val="1"/>
                <c:pt idx="0">
                  <c:v>Actual Progress</c:v>
                </c:pt>
              </c:strCache>
            </c:strRef>
          </c:tx>
          <c:spPr>
            <a:ln w="38100">
              <a:solidFill>
                <a:srgbClr val="008000"/>
              </a:solidFill>
              <a:prstDash val="solid"/>
            </a:ln>
          </c:spPr>
          <c:marker>
            <c:symbol val="circle"/>
            <c:size val="8"/>
            <c:spPr>
              <a:solidFill>
                <a:srgbClr val="008000"/>
              </a:solidFill>
              <a:ln>
                <a:solidFill>
                  <a:srgbClr val="000000"/>
                </a:solidFill>
                <a:prstDash val="solid"/>
              </a:ln>
            </c:spPr>
          </c:marker>
          <c:cat>
            <c:numRef>
              <c:f>'!Progress'!$B$39:$B$50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'!Progress'!$D$39:$D$49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35</c:v>
                </c:pt>
                <c:pt idx="5">
                  <c:v>50</c:v>
                </c:pt>
                <c:pt idx="6">
                  <c:v>65</c:v>
                </c:pt>
                <c:pt idx="7">
                  <c:v>76</c:v>
                </c:pt>
                <c:pt idx="8">
                  <c:v>82</c:v>
                </c:pt>
                <c:pt idx="9">
                  <c:v>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FEE-4BC2-B1C5-7DC9878FE4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96023039"/>
        <c:axId val="1"/>
      </c:lineChart>
      <c:catAx>
        <c:axId val="1996023039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dirty="0"/>
                  <a:t>W e </a:t>
                </a:r>
                <a:r>
                  <a:rPr lang="en-US" dirty="0" err="1"/>
                  <a:t>e</a:t>
                </a:r>
                <a:r>
                  <a:rPr lang="en-US" dirty="0"/>
                  <a:t> k s</a:t>
                </a:r>
              </a:p>
            </c:rich>
          </c:tx>
          <c:layout>
            <c:manualLayout>
              <c:xMode val="edge"/>
              <c:yMode val="edge"/>
              <c:x val="0.44125018038083885"/>
              <c:y val="0.9313526821544001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-5400000" vert="horz"/>
          <a:lstStyle/>
          <a:p>
            <a:pPr>
              <a:defRPr sz="10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"/>
        <c:crosses val="autoZero"/>
        <c:auto val="0"/>
        <c:lblAlgn val="ctr"/>
        <c:lblOffset val="100"/>
        <c:tickLblSkip val="1"/>
        <c:tickMarkSkip val="1"/>
        <c:noMultiLvlLbl val="0"/>
      </c:catAx>
      <c:valAx>
        <c:axId val="1"/>
        <c:scaling>
          <c:orientation val="minMax"/>
          <c:max val="100"/>
        </c:scaling>
        <c:delete val="0"/>
        <c:axPos val="l"/>
        <c:title>
          <c:tx>
            <c:rich>
              <a:bodyPr/>
              <a:lstStyle/>
              <a:p>
                <a:pPr>
                  <a:defRPr sz="16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Progress in Percent</a:t>
                </a:r>
              </a:p>
            </c:rich>
          </c:tx>
          <c:layout>
            <c:manualLayout>
              <c:xMode val="edge"/>
              <c:yMode val="edge"/>
              <c:x val="1.4657715594315649E-2"/>
              <c:y val="0.2544517472506019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996023039"/>
        <c:crosses val="autoZero"/>
        <c:crossBetween val="between"/>
        <c:majorUnit val="10"/>
      </c:valAx>
    </c:plotArea>
    <c:legend>
      <c:legendPos val="r"/>
      <c:layout>
        <c:manualLayout>
          <c:xMode val="edge"/>
          <c:yMode val="edge"/>
          <c:x val="0.39214819048745314"/>
          <c:y val="0.71754385964912293"/>
          <c:w val="0.20735118373031908"/>
          <c:h val="0.1182186234817813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850" b="1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0.81228</cdr:x>
      <cdr:y>0.13359</cdr:y>
    </cdr:from>
    <cdr:to>
      <cdr:x>0.81807</cdr:x>
      <cdr:y>0.86075</cdr:y>
    </cdr:to>
    <cdr:sp macro="" textlink="">
      <cdr:nvSpPr>
        <cdr:cNvPr id="4100" name="Line 4"/>
        <cdr:cNvSpPr>
          <a:spLocks xmlns:a="http://schemas.openxmlformats.org/drawingml/2006/main" noChangeShapeType="1"/>
        </cdr:cNvSpPr>
      </cdr:nvSpPr>
      <cdr:spPr bwMode="auto">
        <a:xfrm xmlns:a="http://schemas.openxmlformats.org/drawingml/2006/main" flipV="1">
          <a:off x="6553200" y="674128"/>
          <a:ext cx="46726" cy="3669272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>
          <a:solidFill>
            <a:srgbClr val="000000"/>
          </a:solidFill>
          <a:round/>
          <a:headEnd/>
          <a:tailEnd/>
        </a:ln>
      </cdr:spPr>
      <cdr:txBody>
        <a:bodyPr xmlns:a="http://schemas.openxmlformats.org/drawingml/2006/main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0.81169</cdr:x>
      <cdr:y>0.12387</cdr:y>
    </cdr:from>
    <cdr:to>
      <cdr:x>0.81748</cdr:x>
      <cdr:y>0.85234</cdr:y>
    </cdr:to>
    <cdr:sp macro="" textlink="">
      <cdr:nvSpPr>
        <cdr:cNvPr id="3" name="Line 4">
          <a:extLst xmlns:a="http://schemas.openxmlformats.org/drawingml/2006/main">
            <a:ext uri="{FF2B5EF4-FFF2-40B4-BE49-F238E27FC236}">
              <a16:creationId xmlns:a16="http://schemas.microsoft.com/office/drawing/2014/main" id="{9700ACE8-8308-4505-8454-60A54EF22493}"/>
            </a:ext>
          </a:extLst>
        </cdr:cNvPr>
        <cdr:cNvSpPr>
          <a:spLocks xmlns:a="http://schemas.openxmlformats.org/drawingml/2006/main" noChangeShapeType="1"/>
        </cdr:cNvSpPr>
      </cdr:nvSpPr>
      <cdr:spPr bwMode="auto">
        <a:xfrm xmlns:a="http://schemas.openxmlformats.org/drawingml/2006/main" flipV="1">
          <a:off x="6548439" y="625078"/>
          <a:ext cx="46726" cy="3675898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>
          <a:solidFill>
            <a:srgbClr val="000000"/>
          </a:solidFill>
          <a:round/>
          <a:headEnd/>
          <a:tailEnd/>
        </a:ln>
      </cdr:spPr>
      <cdr:txBody>
        <a:bodyPr xmlns:a="http://schemas.openxmlformats.org/drawingml/2006/main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>
              <a:latin typeface="Lucida Sans Unicode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D7B9B1D2-2261-4941-939E-194145098AC9}" type="datetime1">
              <a:rPr lang="de-DE">
                <a:latin typeface="Lucida Sans Unicode"/>
              </a:rPr>
              <a:pPr>
                <a:defRPr/>
              </a:pPr>
              <a:t>24.06.2018</a:t>
            </a:fld>
            <a:endParaRPr lang="de-DE" dirty="0">
              <a:latin typeface="Lucida Sans Unicode"/>
            </a:endParaRP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>
              <a:latin typeface="Lucida Sans Unicode"/>
            </a:endParaRPr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EDE8FCEE-038B-0640-96CC-B32152B56CCE}" type="slidenum">
              <a:rPr lang="de-DE">
                <a:latin typeface="Lucida Sans Unicode"/>
              </a:rPr>
              <a:pPr>
                <a:defRPr/>
              </a:pPr>
              <a:t>‹#›</a:t>
            </a:fld>
            <a:endParaRPr lang="de-DE" dirty="0"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3955624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24.06.2018</a:t>
            </a:fld>
            <a:endParaRPr lang="de-DE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901577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 </a:t>
            </a:r>
            <a:r>
              <a:rPr lang="de-DE" dirty="0" err="1"/>
              <a:t>there</a:t>
            </a:r>
            <a:r>
              <a:rPr lang="de-DE" dirty="0"/>
              <a:t>,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DB and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honor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introducing</a:t>
            </a:r>
            <a:r>
              <a:rPr lang="de-DE" dirty="0"/>
              <a:t> SIMTECH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 *</a:t>
            </a:r>
            <a:r>
              <a:rPr lang="de-DE" dirty="0" err="1"/>
              <a:t>click</a:t>
            </a:r>
            <a:r>
              <a:rPr lang="de-DE" dirty="0"/>
              <a:t>*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24.06.2018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2718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24.06.2018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4024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24.06.2018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1061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24.06.2018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6232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20452E-8883-5147-AA9D-6D93D27285EC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24.06.2018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84DDCB-7D1B-CB4F-980B-B02904018EC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1989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20452E-8883-5147-AA9D-6D93D27285EC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24.06.2018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84DDCB-7D1B-CB4F-980B-B02904018EC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1804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20452E-8883-5147-AA9D-6D93D27285EC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24.06.2018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84DDCB-7D1B-CB4F-980B-B02904018EC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3408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20452E-8883-5147-AA9D-6D93D27285EC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24.06.2018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84DDCB-7D1B-CB4F-980B-B02904018EC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1142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20452E-8883-5147-AA9D-6D93D27285EC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24.06.2018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84DDCB-7D1B-CB4F-980B-B02904018EC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6509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24.06.2018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185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24.06.2018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0269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20452E-8883-5147-AA9D-6D93D27285EC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24.06.2018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84DDCB-7D1B-CB4F-980B-B02904018EC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564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Simply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–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real </a:t>
            </a:r>
            <a:r>
              <a:rPr lang="de-DE" dirty="0" err="1"/>
              <a:t>consultants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highest</a:t>
            </a:r>
            <a:r>
              <a:rPr lang="de-DE" dirty="0"/>
              <a:t> </a:t>
            </a:r>
            <a:r>
              <a:rPr lang="de-DE" dirty="0" err="1"/>
              <a:t>priority</a:t>
            </a:r>
            <a:r>
              <a:rPr lang="de-DE" dirty="0"/>
              <a:t>.</a:t>
            </a:r>
          </a:p>
          <a:p>
            <a:r>
              <a:rPr lang="de-DE" dirty="0"/>
              <a:t>First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paid</a:t>
            </a:r>
            <a:r>
              <a:rPr lang="de-DE" dirty="0"/>
              <a:t>. But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paid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still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–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at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strangers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, and </a:t>
            </a:r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own </a:t>
            </a:r>
            <a:r>
              <a:rPr lang="de-DE" dirty="0" err="1"/>
              <a:t>frameworks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perform in.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scratch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sandbox</a:t>
            </a:r>
            <a:r>
              <a:rPr lang="de-DE" dirty="0"/>
              <a:t>, but an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an </a:t>
            </a:r>
            <a:r>
              <a:rPr lang="de-DE" dirty="0" err="1"/>
              <a:t>internship</a:t>
            </a:r>
            <a:r>
              <a:rPr lang="de-DE" dirty="0"/>
              <a:t> (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do </a:t>
            </a:r>
            <a:r>
              <a:rPr lang="de-DE" dirty="0" err="1"/>
              <a:t>alone</a:t>
            </a:r>
            <a:r>
              <a:rPr lang="de-DE" dirty="0"/>
              <a:t>) And </a:t>
            </a:r>
            <a:r>
              <a:rPr lang="de-DE" dirty="0" err="1"/>
              <a:t>get</a:t>
            </a:r>
            <a:r>
              <a:rPr lang="de-DE" dirty="0"/>
              <a:t> grades.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in </a:t>
            </a:r>
            <a:r>
              <a:rPr lang="de-DE" dirty="0" err="1"/>
              <a:t>theory</a:t>
            </a:r>
            <a:r>
              <a:rPr lang="de-DE" dirty="0"/>
              <a:t>. *</a:t>
            </a:r>
            <a:r>
              <a:rPr lang="de-DE" dirty="0" err="1"/>
              <a:t>click</a:t>
            </a:r>
            <a:r>
              <a:rPr lang="de-DE" dirty="0"/>
              <a:t>*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24.06.2018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3732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Simply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–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real </a:t>
            </a:r>
            <a:r>
              <a:rPr lang="de-DE" dirty="0" err="1"/>
              <a:t>consultants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highest</a:t>
            </a:r>
            <a:r>
              <a:rPr lang="de-DE" dirty="0"/>
              <a:t> </a:t>
            </a:r>
            <a:r>
              <a:rPr lang="de-DE" dirty="0" err="1"/>
              <a:t>priority</a:t>
            </a:r>
            <a:r>
              <a:rPr lang="de-DE" dirty="0"/>
              <a:t>.</a:t>
            </a:r>
          </a:p>
          <a:p>
            <a:r>
              <a:rPr lang="de-DE" dirty="0"/>
              <a:t>First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paid</a:t>
            </a:r>
            <a:r>
              <a:rPr lang="de-DE" dirty="0"/>
              <a:t>. But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paid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still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–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at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strangers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, and </a:t>
            </a:r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own </a:t>
            </a:r>
            <a:r>
              <a:rPr lang="de-DE" dirty="0" err="1"/>
              <a:t>frameworks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perform in.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scratch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sandbox</a:t>
            </a:r>
            <a:r>
              <a:rPr lang="de-DE" dirty="0"/>
              <a:t>, but an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an </a:t>
            </a:r>
            <a:r>
              <a:rPr lang="de-DE" dirty="0" err="1"/>
              <a:t>internship</a:t>
            </a:r>
            <a:r>
              <a:rPr lang="de-DE" dirty="0"/>
              <a:t> (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do </a:t>
            </a:r>
            <a:r>
              <a:rPr lang="de-DE" dirty="0" err="1"/>
              <a:t>alone</a:t>
            </a:r>
            <a:r>
              <a:rPr lang="de-DE" dirty="0"/>
              <a:t>) And </a:t>
            </a:r>
            <a:r>
              <a:rPr lang="de-DE" dirty="0" err="1"/>
              <a:t>get</a:t>
            </a:r>
            <a:r>
              <a:rPr lang="de-DE" dirty="0"/>
              <a:t> grades.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in </a:t>
            </a:r>
            <a:r>
              <a:rPr lang="de-DE" dirty="0" err="1"/>
              <a:t>theory</a:t>
            </a:r>
            <a:r>
              <a:rPr lang="de-DE" dirty="0"/>
              <a:t>. *</a:t>
            </a:r>
            <a:r>
              <a:rPr lang="de-DE" dirty="0" err="1"/>
              <a:t>click</a:t>
            </a:r>
            <a:r>
              <a:rPr lang="de-DE" dirty="0"/>
              <a:t>*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24.06.2018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3732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Simply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–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real </a:t>
            </a:r>
            <a:r>
              <a:rPr lang="de-DE" dirty="0" err="1"/>
              <a:t>consultants</a:t>
            </a:r>
            <a:r>
              <a:rPr lang="de-DE" dirty="0"/>
              <a:t>,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highest</a:t>
            </a:r>
            <a:r>
              <a:rPr lang="de-DE" dirty="0"/>
              <a:t> </a:t>
            </a:r>
            <a:r>
              <a:rPr lang="de-DE" dirty="0" err="1"/>
              <a:t>priority</a:t>
            </a:r>
            <a:r>
              <a:rPr lang="de-DE" dirty="0"/>
              <a:t>.</a:t>
            </a:r>
          </a:p>
          <a:p>
            <a:r>
              <a:rPr lang="de-DE" dirty="0"/>
              <a:t>First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paid</a:t>
            </a:r>
            <a:r>
              <a:rPr lang="de-DE" dirty="0"/>
              <a:t>. But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paid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still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–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at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strangers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, and </a:t>
            </a:r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own </a:t>
            </a:r>
            <a:r>
              <a:rPr lang="de-DE" dirty="0" err="1"/>
              <a:t>frameworks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perform in.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scratch</a:t>
            </a:r>
            <a:r>
              <a:rPr lang="de-DE" dirty="0"/>
              <a:t>.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sandbox</a:t>
            </a:r>
            <a:r>
              <a:rPr lang="de-DE" dirty="0"/>
              <a:t>, but an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an </a:t>
            </a:r>
            <a:r>
              <a:rPr lang="de-DE" dirty="0" err="1"/>
              <a:t>internship</a:t>
            </a:r>
            <a:r>
              <a:rPr lang="de-DE" dirty="0"/>
              <a:t> (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do </a:t>
            </a:r>
            <a:r>
              <a:rPr lang="de-DE" dirty="0" err="1"/>
              <a:t>alone</a:t>
            </a:r>
            <a:r>
              <a:rPr lang="de-DE" dirty="0"/>
              <a:t>) And </a:t>
            </a:r>
            <a:r>
              <a:rPr lang="de-DE" dirty="0" err="1"/>
              <a:t>get</a:t>
            </a:r>
            <a:r>
              <a:rPr lang="de-DE" dirty="0"/>
              <a:t> grades.</a:t>
            </a:r>
          </a:p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in </a:t>
            </a:r>
            <a:r>
              <a:rPr lang="de-DE" dirty="0" err="1"/>
              <a:t>theory</a:t>
            </a:r>
            <a:r>
              <a:rPr lang="de-DE" dirty="0"/>
              <a:t>. *</a:t>
            </a:r>
            <a:r>
              <a:rPr lang="de-DE" dirty="0" err="1"/>
              <a:t>click</a:t>
            </a:r>
            <a:r>
              <a:rPr lang="de-DE" dirty="0"/>
              <a:t>*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20452E-8883-5147-AA9D-6D93D27285EC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24.06.2018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84DDCB-7D1B-CB4F-980B-B02904018EC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0195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So,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SIMTECH? After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deliberation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roles</a:t>
            </a:r>
            <a:r>
              <a:rPr lang="de-DE" dirty="0"/>
              <a:t>, :</a:t>
            </a:r>
          </a:p>
          <a:p>
            <a:r>
              <a:rPr lang="de-DE" dirty="0"/>
              <a:t>*</a:t>
            </a:r>
            <a:r>
              <a:rPr lang="de-DE" dirty="0" err="1"/>
              <a:t>fingerpointing</a:t>
            </a:r>
            <a:r>
              <a:rPr lang="de-DE" dirty="0"/>
              <a:t>* </a:t>
            </a:r>
            <a:r>
              <a:rPr lang="de-DE" dirty="0" err="1"/>
              <a:t>Sharath</a:t>
            </a:r>
            <a:r>
              <a:rPr lang="de-DE" dirty="0"/>
              <a:t>,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Conceptual</a:t>
            </a:r>
            <a:r>
              <a:rPr lang="de-DE" dirty="0"/>
              <a:t> </a:t>
            </a:r>
            <a:r>
              <a:rPr lang="de-DE" dirty="0" err="1"/>
              <a:t>modeler</a:t>
            </a:r>
            <a:r>
              <a:rPr lang="de-DE" dirty="0"/>
              <a:t>; Aleksei </a:t>
            </a:r>
            <a:r>
              <a:rPr lang="de-DE" dirty="0" err="1"/>
              <a:t>Baidarov</a:t>
            </a:r>
            <a:r>
              <a:rPr lang="de-DE" dirty="0"/>
              <a:t>, Pham </a:t>
            </a:r>
            <a:r>
              <a:rPr lang="de-DE" dirty="0" err="1"/>
              <a:t>Huu</a:t>
            </a:r>
            <a:endParaRPr lang="de-DE" dirty="0"/>
          </a:p>
          <a:p>
            <a:r>
              <a:rPr lang="de-DE" dirty="0"/>
              <a:t>Aleksei </a:t>
            </a:r>
            <a:r>
              <a:rPr lang="de-DE" dirty="0" err="1"/>
              <a:t>Baidarov</a:t>
            </a:r>
            <a:r>
              <a:rPr lang="de-DE" dirty="0"/>
              <a:t>, 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24.06.2018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1824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So,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SIMTECH? After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deliberation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roles</a:t>
            </a:r>
            <a:r>
              <a:rPr lang="de-DE" dirty="0"/>
              <a:t>, :</a:t>
            </a:r>
          </a:p>
          <a:p>
            <a:r>
              <a:rPr lang="de-DE" dirty="0"/>
              <a:t>*</a:t>
            </a:r>
            <a:r>
              <a:rPr lang="de-DE" dirty="0" err="1"/>
              <a:t>fingerpointing</a:t>
            </a:r>
            <a:r>
              <a:rPr lang="de-DE" dirty="0"/>
              <a:t>* </a:t>
            </a:r>
            <a:r>
              <a:rPr lang="de-DE" dirty="0" err="1"/>
              <a:t>Sharath</a:t>
            </a:r>
            <a:r>
              <a:rPr lang="de-DE" dirty="0"/>
              <a:t>,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Conceptual</a:t>
            </a:r>
            <a:r>
              <a:rPr lang="de-DE" dirty="0"/>
              <a:t> </a:t>
            </a:r>
            <a:r>
              <a:rPr lang="de-DE" dirty="0" err="1"/>
              <a:t>modeler</a:t>
            </a:r>
            <a:r>
              <a:rPr lang="de-DE" dirty="0"/>
              <a:t>; Aleksei </a:t>
            </a:r>
            <a:r>
              <a:rPr lang="de-DE" dirty="0" err="1"/>
              <a:t>Baidarov</a:t>
            </a:r>
            <a:r>
              <a:rPr lang="de-DE" dirty="0"/>
              <a:t>, Pham </a:t>
            </a:r>
            <a:r>
              <a:rPr lang="de-DE" dirty="0" err="1"/>
              <a:t>Huu</a:t>
            </a:r>
            <a:endParaRPr lang="de-DE" dirty="0"/>
          </a:p>
          <a:p>
            <a:r>
              <a:rPr lang="de-DE" dirty="0"/>
              <a:t>Aleksei </a:t>
            </a:r>
            <a:r>
              <a:rPr lang="de-DE" dirty="0" err="1"/>
              <a:t>Baidarov</a:t>
            </a:r>
            <a:r>
              <a:rPr lang="de-DE" dirty="0"/>
              <a:t>, 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24.06.2018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399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So,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SIMTECH? After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deliberation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roles</a:t>
            </a:r>
            <a:r>
              <a:rPr lang="de-DE" dirty="0"/>
              <a:t>, :</a:t>
            </a:r>
          </a:p>
          <a:p>
            <a:r>
              <a:rPr lang="de-DE" dirty="0"/>
              <a:t>*</a:t>
            </a:r>
            <a:r>
              <a:rPr lang="de-DE" dirty="0" err="1"/>
              <a:t>fingerpointing</a:t>
            </a:r>
            <a:r>
              <a:rPr lang="de-DE" dirty="0"/>
              <a:t>* </a:t>
            </a:r>
            <a:r>
              <a:rPr lang="de-DE" dirty="0" err="1"/>
              <a:t>Sharath</a:t>
            </a:r>
            <a:r>
              <a:rPr lang="de-DE" dirty="0"/>
              <a:t>,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Conceptual</a:t>
            </a:r>
            <a:r>
              <a:rPr lang="de-DE" dirty="0"/>
              <a:t> </a:t>
            </a:r>
            <a:r>
              <a:rPr lang="de-DE" dirty="0" err="1"/>
              <a:t>modeler</a:t>
            </a:r>
            <a:r>
              <a:rPr lang="de-DE" dirty="0"/>
              <a:t>; Aleksei </a:t>
            </a:r>
            <a:r>
              <a:rPr lang="de-DE" dirty="0" err="1"/>
              <a:t>Baidarov</a:t>
            </a:r>
            <a:r>
              <a:rPr lang="de-DE" dirty="0"/>
              <a:t>, Pham </a:t>
            </a:r>
            <a:r>
              <a:rPr lang="de-DE" dirty="0" err="1"/>
              <a:t>Huu</a:t>
            </a:r>
            <a:endParaRPr lang="de-DE" dirty="0"/>
          </a:p>
          <a:p>
            <a:r>
              <a:rPr lang="de-DE" dirty="0"/>
              <a:t>Aleksei </a:t>
            </a:r>
            <a:r>
              <a:rPr lang="de-DE" dirty="0" err="1"/>
              <a:t>Baidarov</a:t>
            </a:r>
            <a:r>
              <a:rPr lang="de-DE" dirty="0"/>
              <a:t>, 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24.06.2018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6814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So,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SIMTECH? After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deliberation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roles</a:t>
            </a:r>
            <a:r>
              <a:rPr lang="de-DE" dirty="0"/>
              <a:t>, :</a:t>
            </a:r>
          </a:p>
          <a:p>
            <a:r>
              <a:rPr lang="de-DE" dirty="0"/>
              <a:t>*</a:t>
            </a:r>
            <a:r>
              <a:rPr lang="de-DE" dirty="0" err="1"/>
              <a:t>fingerpointing</a:t>
            </a:r>
            <a:r>
              <a:rPr lang="de-DE" dirty="0"/>
              <a:t>* </a:t>
            </a:r>
            <a:r>
              <a:rPr lang="de-DE" dirty="0" err="1"/>
              <a:t>Sharath</a:t>
            </a:r>
            <a:r>
              <a:rPr lang="de-DE" dirty="0"/>
              <a:t>,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Conceptual</a:t>
            </a:r>
            <a:r>
              <a:rPr lang="de-DE" dirty="0"/>
              <a:t> </a:t>
            </a:r>
            <a:r>
              <a:rPr lang="de-DE" dirty="0" err="1"/>
              <a:t>modeler</a:t>
            </a:r>
            <a:r>
              <a:rPr lang="de-DE" dirty="0"/>
              <a:t>; Aleksei </a:t>
            </a:r>
            <a:r>
              <a:rPr lang="de-DE" dirty="0" err="1"/>
              <a:t>Baidarov</a:t>
            </a:r>
            <a:r>
              <a:rPr lang="de-DE" dirty="0"/>
              <a:t>, Pham </a:t>
            </a:r>
            <a:r>
              <a:rPr lang="de-DE" dirty="0" err="1"/>
              <a:t>Huu</a:t>
            </a:r>
            <a:endParaRPr lang="de-DE" dirty="0"/>
          </a:p>
          <a:p>
            <a:r>
              <a:rPr lang="de-DE" dirty="0"/>
              <a:t>Aleksei </a:t>
            </a:r>
            <a:r>
              <a:rPr lang="de-DE" dirty="0" err="1"/>
              <a:t>Baidarov</a:t>
            </a:r>
            <a:r>
              <a:rPr lang="de-DE" dirty="0"/>
              <a:t>, 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24.06.2018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7810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.5-Spa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278512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35052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</a:defRPr>
            </a:lvl1pPr>
            <a:lvl2pPr marL="63627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63627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3"/>
            <a:r>
              <a:rPr lang="de-DE" dirty="0"/>
              <a:t>Zweite Ebene</a:t>
            </a:r>
          </a:p>
          <a:p>
            <a:pPr lvl="3"/>
            <a:r>
              <a:rPr lang="de-DE" dirty="0" err="1"/>
              <a:t>Dasf</a:t>
            </a:r>
            <a:endParaRPr lang="de-DE" dirty="0"/>
          </a:p>
          <a:p>
            <a:pPr lvl="3"/>
            <a:endParaRPr lang="de-DE" dirty="0"/>
          </a:p>
          <a:p>
            <a:pPr lvl="0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821312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chemeClr val="tx1"/>
                </a:solidFill>
                <a:latin typeface="Lucida Sans Unicode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514A62B7-E4C2-4AE0-9709-9D4E46CD41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80528" y="6552009"/>
            <a:ext cx="8712968" cy="261367"/>
          </a:xfrm>
          <a:prstGeom prst="rect">
            <a:avLst/>
          </a:prstGeom>
        </p:spPr>
        <p:txBody>
          <a:bodyPr wrap="square" lIns="0"/>
          <a:lstStyle>
            <a:lvl1pPr marL="290512" indent="0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698500" indent="0" algn="l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/>
              <a:t>Milestone X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1163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82350C-6334-4916-9733-80EACE7D78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5660" y="3573016"/>
            <a:ext cx="4913312" cy="358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</a:lstStyle>
          <a:p>
            <a:pPr lvl="0"/>
            <a:r>
              <a:rPr lang="de-DE" dirty="0"/>
              <a:t>Second Line</a:t>
            </a:r>
          </a:p>
        </p:txBody>
      </p:sp>
    </p:spTree>
    <p:extLst>
      <p:ext uri="{BB962C8B-B14F-4D97-AF65-F5344CB8AC3E}">
        <p14:creationId xmlns:p14="http://schemas.microsoft.com/office/powerpoint/2010/main" val="3735934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Spa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39502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35052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</a:defRPr>
            </a:lvl1pPr>
            <a:lvl2pPr marL="35052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821312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0ACFDE8C-EE58-476C-824F-D63F9A1932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80528" y="6552009"/>
            <a:ext cx="8712968" cy="261367"/>
          </a:xfrm>
          <a:prstGeom prst="rect">
            <a:avLst/>
          </a:prstGeom>
        </p:spPr>
        <p:txBody>
          <a:bodyPr wrap="square" lIns="0"/>
          <a:lstStyle>
            <a:lvl1pPr marL="290512" indent="0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698500" indent="0" algn="l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/>
              <a:t>Milestone X</a:t>
            </a:r>
          </a:p>
          <a:p>
            <a:pPr lvl="1"/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-Spa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278512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35052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</a:defRPr>
            </a:lvl1pPr>
            <a:lvl2pPr marL="63627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63627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821312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chemeClr val="tx1"/>
                </a:solidFill>
                <a:latin typeface="Lucida Sans Unicode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514A62B7-E4C2-4AE0-9709-9D4E46CD41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80528" y="6552009"/>
            <a:ext cx="8712968" cy="261367"/>
          </a:xfrm>
          <a:prstGeom prst="rect">
            <a:avLst/>
          </a:prstGeom>
        </p:spPr>
        <p:txBody>
          <a:bodyPr wrap="square" lIns="0"/>
          <a:lstStyle>
            <a:lvl1pPr marL="290512" indent="0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698500" indent="0" algn="l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/>
              <a:t>Milestone X</a:t>
            </a:r>
          </a:p>
          <a:p>
            <a:pPr lvl="1"/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Tabellenplatzhalter 4"/>
          <p:cNvSpPr>
            <a:spLocks noGrp="1"/>
          </p:cNvSpPr>
          <p:nvPr>
            <p:ph type="tbl" sz="quarter" idx="10" hasCustomPrompt="1"/>
          </p:nvPr>
        </p:nvSpPr>
        <p:spPr>
          <a:xfrm>
            <a:off x="604839" y="1143000"/>
            <a:ext cx="7932737" cy="4648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FontTx/>
              <a:buNone/>
              <a:defRPr sz="1200">
                <a:solidFill>
                  <a:schemeClr val="accent3"/>
                </a:solidFill>
                <a:latin typeface="Lucida Sans Unicode"/>
              </a:defRPr>
            </a:lvl1pPr>
          </a:lstStyle>
          <a:p>
            <a:r>
              <a:rPr lang="de-DE" dirty="0"/>
              <a:t>Tabellentext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FE632BED-56AD-477F-8460-D3566A1999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80528" y="6552009"/>
            <a:ext cx="8712968" cy="261367"/>
          </a:xfrm>
          <a:prstGeom prst="rect">
            <a:avLst/>
          </a:prstGeom>
        </p:spPr>
        <p:txBody>
          <a:bodyPr wrap="square" lIns="0"/>
          <a:lstStyle>
            <a:lvl1pPr marL="290512" indent="0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698500" indent="0" algn="l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/>
              <a:t>Milestone X</a:t>
            </a:r>
          </a:p>
          <a:p>
            <a:pPr lvl="1"/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2644804"/>
            <a:ext cx="8537574" cy="3200400"/>
          </a:xfrm>
          <a:prstGeom prst="rect">
            <a:avLst/>
          </a:prstGeom>
        </p:spPr>
        <p:txBody>
          <a:bodyPr vert="horz" lIns="254000"/>
          <a:lstStyle>
            <a:lvl1pPr marL="35052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A25B1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816004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Bildplatzhalter 8"/>
          <p:cNvSpPr>
            <a:spLocks noGrp="1"/>
          </p:cNvSpPr>
          <p:nvPr>
            <p:ph type="pic" sz="quarter" idx="12"/>
          </p:nvPr>
        </p:nvSpPr>
        <p:spPr>
          <a:xfrm>
            <a:off x="2" y="1273204"/>
            <a:ext cx="9143998" cy="13716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BBC94524-CEF7-4FEE-A69C-0A235A9DE2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80528" y="6552009"/>
            <a:ext cx="8712968" cy="261367"/>
          </a:xfrm>
          <a:prstGeom prst="rect">
            <a:avLst/>
          </a:prstGeom>
        </p:spPr>
        <p:txBody>
          <a:bodyPr wrap="square" lIns="0"/>
          <a:lstStyle>
            <a:lvl1pPr marL="290512" indent="0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698500" indent="0" algn="l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/>
              <a:t>Milestone X</a:t>
            </a:r>
          </a:p>
          <a:p>
            <a:pPr lvl="1"/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4480022"/>
            <a:ext cx="8537574" cy="1371600"/>
          </a:xfrm>
          <a:prstGeom prst="rect">
            <a:avLst/>
          </a:prstGeom>
        </p:spPr>
        <p:txBody>
          <a:bodyPr vert="horz" lIns="254000"/>
          <a:lstStyle>
            <a:lvl1pPr marL="35052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" y="822422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0" y="1279622"/>
            <a:ext cx="9144000" cy="32004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0A4E1171-B745-439D-A585-E7EE30AA20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80528" y="6552009"/>
            <a:ext cx="8712968" cy="261367"/>
          </a:xfrm>
          <a:prstGeom prst="rect">
            <a:avLst/>
          </a:prstGeom>
        </p:spPr>
        <p:txBody>
          <a:bodyPr wrap="square" lIns="0"/>
          <a:lstStyle>
            <a:lvl1pPr marL="290512" indent="0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698500" indent="0" algn="l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/>
              <a:t>Milestone X</a:t>
            </a:r>
          </a:p>
          <a:p>
            <a:pPr lvl="1"/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4467692"/>
            <a:ext cx="8537574" cy="1371600"/>
          </a:xfrm>
          <a:prstGeom prst="rect">
            <a:avLst/>
          </a:prstGeom>
        </p:spPr>
        <p:txBody>
          <a:bodyPr vert="horz" lIns="254000"/>
          <a:lstStyle>
            <a:lvl1pPr marL="35052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" y="810092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04838" y="1267292"/>
            <a:ext cx="4800600" cy="32004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C84DDA1-14DF-4AD5-AEC9-27DE46C2AE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80528" y="6552009"/>
            <a:ext cx="8712968" cy="261367"/>
          </a:xfrm>
          <a:prstGeom prst="rect">
            <a:avLst/>
          </a:prstGeom>
        </p:spPr>
        <p:txBody>
          <a:bodyPr wrap="square" lIns="0"/>
          <a:lstStyle>
            <a:lvl1pPr marL="290512" indent="0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698500" indent="0" algn="l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/>
              <a:t>Milestone X</a:t>
            </a:r>
          </a:p>
          <a:p>
            <a:pPr lvl="1"/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Spa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39502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35052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</a:defRPr>
            </a:lvl1pPr>
            <a:lvl2pPr marL="35052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0"/>
            <a:endParaRPr lang="de-DE" dirty="0"/>
          </a:p>
          <a:p>
            <a:pPr lvl="4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821312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0ACFDE8C-EE58-476C-824F-D63F9A1932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80528" y="6552009"/>
            <a:ext cx="8712968" cy="261367"/>
          </a:xfrm>
          <a:prstGeom prst="rect">
            <a:avLst/>
          </a:prstGeom>
        </p:spPr>
        <p:txBody>
          <a:bodyPr wrap="square" lIns="0"/>
          <a:lstStyle>
            <a:lvl1pPr marL="290512" indent="0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698500" indent="0" algn="l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/>
              <a:t>Milestone X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2745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-Spa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278512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35052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</a:defRPr>
            </a:lvl1pPr>
            <a:lvl2pPr marL="63627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63627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3"/>
            <a:r>
              <a:rPr lang="de-DE" dirty="0"/>
              <a:t>Zweite Ebene</a:t>
            </a:r>
          </a:p>
          <a:p>
            <a:pPr lvl="3"/>
            <a:r>
              <a:rPr lang="de-DE" dirty="0" err="1"/>
              <a:t>Dasf</a:t>
            </a:r>
            <a:endParaRPr lang="de-DE" dirty="0"/>
          </a:p>
          <a:p>
            <a:pPr lvl="3"/>
            <a:endParaRPr lang="de-DE" dirty="0"/>
          </a:p>
          <a:p>
            <a:pPr lvl="0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821312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chemeClr val="tx1"/>
                </a:solidFill>
                <a:latin typeface="Lucida Sans Unicode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514A62B7-E4C2-4AE0-9709-9D4E46CD41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80528" y="6552009"/>
            <a:ext cx="8712968" cy="261367"/>
          </a:xfrm>
          <a:prstGeom prst="rect">
            <a:avLst/>
          </a:prstGeom>
        </p:spPr>
        <p:txBody>
          <a:bodyPr wrap="square" lIns="0"/>
          <a:lstStyle>
            <a:lvl1pPr marL="290512" indent="0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698500" indent="0" algn="l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/>
              <a:t>Milestone X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1303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19" descr="005_INF_001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0168B5"/>
              </a:clrFrom>
              <a:clrTo>
                <a:srgbClr val="0168B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46" y="1588"/>
            <a:ext cx="9144000" cy="6858000"/>
          </a:xfrm>
          <a:prstGeom prst="rect">
            <a:avLst/>
          </a:prstGeom>
          <a:solidFill>
            <a:srgbClr val="8A25B1"/>
          </a:solidFill>
        </p:spPr>
      </p:pic>
      <p:cxnSp>
        <p:nvCxnSpPr>
          <p:cNvPr id="29" name="Gerade Verbindung 28"/>
          <p:cNvCxnSpPr/>
          <p:nvPr/>
        </p:nvCxnSpPr>
        <p:spPr bwMode="auto">
          <a:xfrm>
            <a:off x="-990600" y="43449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auto">
          <a:xfrm>
            <a:off x="-990600" y="16017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auto">
          <a:xfrm>
            <a:off x="-990600" y="3429000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 bwMode="auto">
          <a:xfrm>
            <a:off x="-990600" y="4799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auto">
          <a:xfrm>
            <a:off x="-990600" y="2513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auto">
          <a:xfrm>
            <a:off x="-990600" y="11445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auto">
          <a:xfrm>
            <a:off x="-1019908" y="105483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ine 46"/>
          <p:cNvSpPr>
            <a:spLocks noChangeShapeType="1"/>
          </p:cNvSpPr>
          <p:nvPr/>
        </p:nvSpPr>
        <p:spPr bwMode="auto">
          <a:xfrm>
            <a:off x="8537575" y="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 dirty="0"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877770-2D32-4A45-AB6B-02815B100AE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196398" y="10647"/>
            <a:ext cx="1937984" cy="673423"/>
          </a:xfrm>
          <a:prstGeom prst="rect">
            <a:avLst/>
          </a:prstGeom>
        </p:spPr>
      </p:pic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CD672D66-954A-47FE-BC6E-45B2FCA3899E}"/>
              </a:ext>
            </a:extLst>
          </p:cNvPr>
          <p:cNvSpPr txBox="1">
            <a:spLocks/>
          </p:cNvSpPr>
          <p:nvPr userDrawn="1"/>
        </p:nvSpPr>
        <p:spPr>
          <a:xfrm>
            <a:off x="-2339" y="6491436"/>
            <a:ext cx="9144000" cy="360000"/>
          </a:xfrm>
          <a:prstGeom prst="rect">
            <a:avLst/>
          </a:prstGeom>
          <a:solidFill>
            <a:srgbClr val="7030A0"/>
          </a:solidFill>
        </p:spPr>
        <p:txBody>
          <a:bodyPr vert="horz" wrap="none" lIns="144000" anchor="ctr"/>
          <a:lstStyle>
            <a:lvl1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1pPr>
            <a:lvl2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2pPr>
            <a:lvl3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3pPr>
            <a:lvl4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4pPr>
            <a:lvl5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5pPr>
            <a:lvl6pPr marL="28305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32877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37449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42021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pPr marL="350520" indent="0" algn="l">
              <a:buNone/>
            </a:pPr>
            <a:endParaRPr lang="de-DE" sz="1200" b="1" kern="0" dirty="0">
              <a:solidFill>
                <a:schemeClr val="bg1"/>
              </a:solidFill>
            </a:endParaRPr>
          </a:p>
        </p:txBody>
      </p:sp>
      <p:sp>
        <p:nvSpPr>
          <p:cNvPr id="16" name="Text Box 45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8299727" y="6549729"/>
            <a:ext cx="681980" cy="23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50800" bIns="0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fld id="{14250F2A-FD75-C648-9881-23847D42C43D}" type="slidenum">
              <a:rPr lang="de-DE" sz="1200" b="1">
                <a:solidFill>
                  <a:schemeClr val="bg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de-DE" sz="1200" dirty="0">
              <a:solidFill>
                <a:schemeClr val="bg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66" r:id="rId3"/>
    <p:sldLayoutId id="2147483670" r:id="rId4"/>
    <p:sldLayoutId id="2147483660" r:id="rId5"/>
    <p:sldLayoutId id="2147483661" r:id="rId6"/>
    <p:sldLayoutId id="2147483671" r:id="rId7"/>
  </p:sldLayoutIdLst>
  <p:txStyles>
    <p:titleStyle>
      <a:lvl1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+mj-lt"/>
          <a:ea typeface="+mj-ea"/>
          <a:cs typeface="+mj-cs"/>
          <a:sym typeface="Lucida Grande" charset="0"/>
        </a:defRPr>
      </a:lvl1pPr>
      <a:lvl2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2pPr>
      <a:lvl3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3pPr>
      <a:lvl4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4pPr>
      <a:lvl5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5pPr>
      <a:lvl6pPr marL="4572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6pPr>
      <a:lvl7pPr marL="9144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7pPr>
      <a:lvl8pPr marL="13716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8pPr>
      <a:lvl9pPr marL="18288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9pPr>
    </p:titleStyle>
    <p:bodyStyle>
      <a:lvl1pPr marL="742950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2"/>
          </a:solidFill>
          <a:latin typeface="+mn-lt"/>
          <a:ea typeface="+mn-ea"/>
          <a:cs typeface="+mn-cs"/>
          <a:sym typeface="Lucida Grande" charset="0"/>
        </a:defRPr>
      </a:lvl1pPr>
      <a:lvl2pPr marL="1150938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2pPr>
      <a:lvl3pPr marL="15589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3pPr>
      <a:lvl4pPr marL="19653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4pPr>
      <a:lvl5pPr marL="23733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5pPr>
      <a:lvl6pPr marL="28305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6pPr>
      <a:lvl7pPr marL="32877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7pPr>
      <a:lvl8pPr marL="37449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8pPr>
      <a:lvl9pPr marL="42021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19" descr="005_INF_001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0168B5"/>
              </a:clrFrom>
              <a:clrTo>
                <a:srgbClr val="0168B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46" y="1588"/>
            <a:ext cx="9144000" cy="6858000"/>
          </a:xfrm>
          <a:prstGeom prst="rect">
            <a:avLst/>
          </a:prstGeom>
          <a:solidFill>
            <a:srgbClr val="8A25B1"/>
          </a:solidFill>
        </p:spPr>
      </p:pic>
      <p:cxnSp>
        <p:nvCxnSpPr>
          <p:cNvPr id="29" name="Gerade Verbindung 28"/>
          <p:cNvCxnSpPr/>
          <p:nvPr/>
        </p:nvCxnSpPr>
        <p:spPr bwMode="auto">
          <a:xfrm>
            <a:off x="-990600" y="43449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auto">
          <a:xfrm>
            <a:off x="-990600" y="16017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auto">
          <a:xfrm>
            <a:off x="-990600" y="3429000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 bwMode="auto">
          <a:xfrm>
            <a:off x="-990600" y="4799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auto">
          <a:xfrm>
            <a:off x="-990600" y="2513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auto">
          <a:xfrm>
            <a:off x="-990600" y="11445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auto">
          <a:xfrm>
            <a:off x="-1019908" y="105483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ine 46"/>
          <p:cNvSpPr>
            <a:spLocks noChangeShapeType="1"/>
          </p:cNvSpPr>
          <p:nvPr/>
        </p:nvSpPr>
        <p:spPr bwMode="auto">
          <a:xfrm>
            <a:off x="8537575" y="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 dirty="0"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CD672D66-954A-47FE-BC6E-45B2FCA3899E}"/>
              </a:ext>
            </a:extLst>
          </p:cNvPr>
          <p:cNvSpPr txBox="1">
            <a:spLocks/>
          </p:cNvSpPr>
          <p:nvPr userDrawn="1"/>
        </p:nvSpPr>
        <p:spPr>
          <a:xfrm>
            <a:off x="-2339" y="6491436"/>
            <a:ext cx="9144000" cy="360000"/>
          </a:xfrm>
          <a:prstGeom prst="rect">
            <a:avLst/>
          </a:prstGeom>
          <a:solidFill>
            <a:srgbClr val="7030A0"/>
          </a:solidFill>
        </p:spPr>
        <p:txBody>
          <a:bodyPr vert="horz" wrap="none" lIns="144000" anchor="ctr"/>
          <a:lstStyle>
            <a:lvl1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1pPr>
            <a:lvl2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2pPr>
            <a:lvl3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3pPr>
            <a:lvl4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4pPr>
            <a:lvl5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5pPr>
            <a:lvl6pPr marL="28305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32877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37449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42021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pPr marL="350520" indent="0" algn="l">
              <a:buNone/>
            </a:pPr>
            <a:endParaRPr lang="de-DE" sz="1200" b="1" kern="0" dirty="0">
              <a:solidFill>
                <a:schemeClr val="bg1"/>
              </a:solidFill>
            </a:endParaRPr>
          </a:p>
        </p:txBody>
      </p:sp>
      <p:sp>
        <p:nvSpPr>
          <p:cNvPr id="16" name="Text Box 45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8299727" y="6549729"/>
            <a:ext cx="681980" cy="23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50800" bIns="0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fld id="{14250F2A-FD75-C648-9881-23847D42C43D}" type="slidenum">
              <a:rPr lang="de-DE" sz="1200" b="1">
                <a:solidFill>
                  <a:schemeClr val="bg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de-DE" sz="1200" dirty="0">
              <a:solidFill>
                <a:schemeClr val="bg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81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txStyles>
    <p:titleStyle>
      <a:lvl1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+mj-lt"/>
          <a:ea typeface="+mj-ea"/>
          <a:cs typeface="+mj-cs"/>
          <a:sym typeface="Lucida Grande" charset="0"/>
        </a:defRPr>
      </a:lvl1pPr>
      <a:lvl2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2pPr>
      <a:lvl3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3pPr>
      <a:lvl4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4pPr>
      <a:lvl5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5pPr>
      <a:lvl6pPr marL="4572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6pPr>
      <a:lvl7pPr marL="9144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7pPr>
      <a:lvl8pPr marL="13716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8pPr>
      <a:lvl9pPr marL="18288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9pPr>
    </p:titleStyle>
    <p:bodyStyle>
      <a:lvl1pPr marL="742950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2"/>
          </a:solidFill>
          <a:latin typeface="+mn-lt"/>
          <a:ea typeface="+mn-ea"/>
          <a:cs typeface="+mn-cs"/>
          <a:sym typeface="Lucida Grande" charset="0"/>
        </a:defRPr>
      </a:lvl1pPr>
      <a:lvl2pPr marL="1150938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2pPr>
      <a:lvl3pPr marL="15589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3pPr>
      <a:lvl4pPr marL="19653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4pPr>
      <a:lvl5pPr marL="23733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5pPr>
      <a:lvl6pPr marL="28305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6pPr>
      <a:lvl7pPr marL="32877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7pPr>
      <a:lvl8pPr marL="37449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8pPr>
      <a:lvl9pPr marL="42021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2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3" descr="005_INF_002.jpg">
            <a:extLst>
              <a:ext uri="{FF2B5EF4-FFF2-40B4-BE49-F238E27FC236}">
                <a16:creationId xmlns:a16="http://schemas.microsoft.com/office/drawing/2014/main" id="{CBE90EA9-1754-47A9-8994-65F5A42302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168B5"/>
              </a:clrFrom>
              <a:clrTo>
                <a:srgbClr val="0168B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EF0F9F93-240E-4C7D-B4DE-8353D0C0175D}"/>
              </a:ext>
            </a:extLst>
          </p:cNvPr>
          <p:cNvSpPr/>
          <p:nvPr userDrawn="1"/>
        </p:nvSpPr>
        <p:spPr>
          <a:xfrm>
            <a:off x="0" y="4772191"/>
            <a:ext cx="9144000" cy="20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F6C4CB-4E17-49F8-A6B8-A9C8B92814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64088" y="5445224"/>
            <a:ext cx="3419189" cy="1188120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FF8F06FE-B3A8-457F-94F0-73969BE22740}"/>
              </a:ext>
            </a:extLst>
          </p:cNvPr>
          <p:cNvSpPr txBox="1">
            <a:spLocks/>
          </p:cNvSpPr>
          <p:nvPr userDrawn="1"/>
        </p:nvSpPr>
        <p:spPr>
          <a:xfrm>
            <a:off x="1240892" y="3016736"/>
            <a:ext cx="7466074" cy="493150"/>
          </a:xfrm>
          <a:prstGeom prst="rect">
            <a:avLst/>
          </a:prstGeom>
        </p:spPr>
        <p:txBody>
          <a:bodyPr vert="horz" lIns="254000"/>
          <a:lstStyle>
            <a:lvl1pPr marL="35052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None/>
              <a:defRPr kumimoji="0" lang="de-DE" sz="3200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+mj-ea"/>
                <a:cs typeface="+mj-cs"/>
              </a:defRPr>
            </a:lvl1pPr>
            <a:lvl2pPr marL="35052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1800" kern="1200">
                <a:solidFill>
                  <a:srgbClr val="000000"/>
                </a:solidFill>
                <a:latin typeface="Lucida Sans Unicode"/>
                <a:ea typeface="+mn-ea"/>
                <a:cs typeface="+mn-cs"/>
              </a:defRPr>
            </a:lvl2pPr>
            <a:lvl3pPr marL="57912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 kern="1200">
                <a:solidFill>
                  <a:srgbClr val="000000"/>
                </a:solidFill>
                <a:latin typeface="Lucida Sans Unicode"/>
                <a:ea typeface="+mn-ea"/>
                <a:cs typeface="+mn-cs"/>
              </a:defRPr>
            </a:lvl3pPr>
            <a:lvl4pPr marL="35052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1800" kern="1200">
                <a:solidFill>
                  <a:srgbClr val="000000"/>
                </a:solidFill>
                <a:latin typeface="Lucida Sans Unicode"/>
                <a:ea typeface="+mn-ea"/>
                <a:cs typeface="+mn-cs"/>
              </a:defRPr>
            </a:lvl4pPr>
            <a:lvl5pPr marL="57912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 kern="1200">
                <a:solidFill>
                  <a:srgbClr val="000000"/>
                </a:solidFill>
                <a:latin typeface="Lucida Sans Unicode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38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Simulation Project 2018</a:t>
            </a:r>
          </a:p>
        </p:txBody>
      </p:sp>
    </p:spTree>
    <p:extLst>
      <p:ext uri="{BB962C8B-B14F-4D97-AF65-F5344CB8AC3E}">
        <p14:creationId xmlns:p14="http://schemas.microsoft.com/office/powerpoint/2010/main" val="3493330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Weimar,_Ikarus_280T_(2).jpg?uselang=de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137687-3753-4300-9A67-903D415855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Milestone 8 – Final report</a:t>
            </a:r>
          </a:p>
        </p:txBody>
      </p:sp>
    </p:spTree>
    <p:extLst>
      <p:ext uri="{BB962C8B-B14F-4D97-AF65-F5344CB8AC3E}">
        <p14:creationId xmlns:p14="http://schemas.microsoft.com/office/powerpoint/2010/main" val="2657194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" y="1278512"/>
            <a:ext cx="8915398" cy="4886792"/>
          </a:xfrm>
        </p:spPr>
        <p:txBody>
          <a:bodyPr/>
          <a:lstStyle/>
          <a:p>
            <a:r>
              <a:rPr lang="de-DE" sz="2000" dirty="0">
                <a:solidFill>
                  <a:schemeClr val="tx1"/>
                </a:solidFill>
              </a:rPr>
              <a:t>DTV (Durchschnittlicher täglicher Vehrkehr) = 1.2 * Cars_13h</a:t>
            </a:r>
          </a:p>
          <a:p>
            <a:r>
              <a:rPr lang="de-DE" dirty="0">
                <a:solidFill>
                  <a:schemeClr val="tx1"/>
                </a:solidFill>
              </a:rPr>
              <a:t>Cars_13h (Total number of cars from 6.00 to 19.00) = 0.833*DTV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We assume that from 6.00 to 19.00 number of cars has the following distribution:</a:t>
            </a: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Analysis (Traffic volumes at nodes 1, 3, 5)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Milestone 4 – Data Analysis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9E24F27-09B6-40A3-8A3A-34549CC42C6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6256" y="3729179"/>
          <a:ext cx="8074822" cy="10109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59115">
                  <a:extLst>
                    <a:ext uri="{9D8B030D-6E8A-4147-A177-3AD203B41FA5}">
                      <a16:colId xmlns:a16="http://schemas.microsoft.com/office/drawing/2014/main" val="2378205702"/>
                    </a:ext>
                  </a:extLst>
                </a:gridCol>
                <a:gridCol w="1081707">
                  <a:extLst>
                    <a:ext uri="{9D8B030D-6E8A-4147-A177-3AD203B41FA5}">
                      <a16:colId xmlns:a16="http://schemas.microsoft.com/office/drawing/2014/main" val="307669173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26090686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06920498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709239909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83029338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1987054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 Interval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– 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–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 – 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 –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–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–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297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Fraction of cars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74788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E63E3B5-B14F-4839-AF0B-D72B11DB969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1017" y="4953000"/>
          <a:ext cx="8070061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60368">
                  <a:extLst>
                    <a:ext uri="{9D8B030D-6E8A-4147-A177-3AD203B41FA5}">
                      <a16:colId xmlns:a16="http://schemas.microsoft.com/office/drawing/2014/main" val="3076691735"/>
                    </a:ext>
                  </a:extLst>
                </a:gridCol>
                <a:gridCol w="1165490">
                  <a:extLst>
                    <a:ext uri="{9D8B030D-6E8A-4147-A177-3AD203B41FA5}">
                      <a16:colId xmlns:a16="http://schemas.microsoft.com/office/drawing/2014/main" val="3260906866"/>
                    </a:ext>
                  </a:extLst>
                </a:gridCol>
                <a:gridCol w="1165490">
                  <a:extLst>
                    <a:ext uri="{9D8B030D-6E8A-4147-A177-3AD203B41FA5}">
                      <a16:colId xmlns:a16="http://schemas.microsoft.com/office/drawing/2014/main" val="4069204983"/>
                    </a:ext>
                  </a:extLst>
                </a:gridCol>
                <a:gridCol w="1165490">
                  <a:extLst>
                    <a:ext uri="{9D8B030D-6E8A-4147-A177-3AD203B41FA5}">
                      <a16:colId xmlns:a16="http://schemas.microsoft.com/office/drawing/2014/main" val="2709239909"/>
                    </a:ext>
                  </a:extLst>
                </a:gridCol>
                <a:gridCol w="1161525">
                  <a:extLst>
                    <a:ext uri="{9D8B030D-6E8A-4147-A177-3AD203B41FA5}">
                      <a16:colId xmlns:a16="http://schemas.microsoft.com/office/drawing/2014/main" val="830293387"/>
                    </a:ext>
                  </a:extLst>
                </a:gridCol>
                <a:gridCol w="1169457">
                  <a:extLst>
                    <a:ext uri="{9D8B030D-6E8A-4147-A177-3AD203B41FA5}">
                      <a16:colId xmlns:a16="http://schemas.microsoft.com/office/drawing/2014/main" val="2198705498"/>
                    </a:ext>
                  </a:extLst>
                </a:gridCol>
                <a:gridCol w="1082241">
                  <a:extLst>
                    <a:ext uri="{9D8B030D-6E8A-4147-A177-3AD203B41FA5}">
                      <a16:colId xmlns:a16="http://schemas.microsoft.com/office/drawing/2014/main" val="3348938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–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 –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–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–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 –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 –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 – 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297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747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7491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" y="1278512"/>
            <a:ext cx="8537574" cy="550288"/>
          </a:xfrm>
        </p:spPr>
        <p:txBody>
          <a:bodyPr/>
          <a:lstStyle/>
          <a:p>
            <a:r>
              <a:rPr lang="de-DE" sz="2000" dirty="0">
                <a:solidFill>
                  <a:schemeClr val="tx1"/>
                </a:solidFill>
              </a:rPr>
              <a:t>Example: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" y="821312"/>
            <a:ext cx="8839198" cy="457200"/>
          </a:xfrm>
        </p:spPr>
        <p:txBody>
          <a:bodyPr/>
          <a:lstStyle/>
          <a:p>
            <a:r>
              <a:rPr lang="de-DE" dirty="0"/>
              <a:t>Data Analysis (Traffic volumes at nodes 1, 3, 5) (cont.)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Milestone 4 – Data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4F47A8-B2A3-4B56-8BB8-BAAEACABB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3" y="1750089"/>
            <a:ext cx="1638529" cy="22577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7E1BE3-6D33-45F3-9063-CE72FAE4306D}"/>
              </a:ext>
            </a:extLst>
          </p:cNvPr>
          <p:cNvSpPr txBox="1"/>
          <p:nvPr/>
        </p:nvSpPr>
        <p:spPr>
          <a:xfrm>
            <a:off x="2070844" y="1714884"/>
            <a:ext cx="6175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DTV = 6300          Cars_13h = 0.833*6300 = 5248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656E79-4153-4DCC-9BFF-F81199CB69DE}"/>
              </a:ext>
            </a:extLst>
          </p:cNvPr>
          <p:cNvCxnSpPr/>
          <p:nvPr/>
        </p:nvCxnSpPr>
        <p:spPr bwMode="auto">
          <a:xfrm flipV="1">
            <a:off x="1419152" y="2077338"/>
            <a:ext cx="675679" cy="41425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31857C0-0A92-4238-AE15-46864FDB454E}"/>
              </a:ext>
            </a:extLst>
          </p:cNvPr>
          <p:cNvSpPr/>
          <p:nvPr/>
        </p:nvSpPr>
        <p:spPr bwMode="auto">
          <a:xfrm>
            <a:off x="3767154" y="1892017"/>
            <a:ext cx="381000" cy="119149"/>
          </a:xfrm>
          <a:prstGeom prst="rightArrow">
            <a:avLst/>
          </a:prstGeom>
          <a:solidFill>
            <a:srgbClr val="A3331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FB002AD-A69E-4F13-A2C0-BDE9B75E89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89134" y="2221140"/>
          <a:ext cx="6637143" cy="123184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07016">
                  <a:extLst>
                    <a:ext uri="{9D8B030D-6E8A-4147-A177-3AD203B41FA5}">
                      <a16:colId xmlns:a16="http://schemas.microsoft.com/office/drawing/2014/main" val="23782057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07669173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6090686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6920498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709239909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830293387"/>
                    </a:ext>
                  </a:extLst>
                </a:gridCol>
                <a:gridCol w="1029527">
                  <a:extLst>
                    <a:ext uri="{9D8B030D-6E8A-4147-A177-3AD203B41FA5}">
                      <a16:colId xmlns:a16="http://schemas.microsoft.com/office/drawing/2014/main" val="2198705498"/>
                    </a:ext>
                  </a:extLst>
                </a:gridCol>
              </a:tblGrid>
              <a:tr h="259718">
                <a:tc>
                  <a:txBody>
                    <a:bodyPr/>
                    <a:lstStyle/>
                    <a:p>
                      <a:r>
                        <a:rPr lang="en-US" sz="16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 – 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 –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 – 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 –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 –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 –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297662"/>
                  </a:ext>
                </a:extLst>
              </a:tr>
              <a:tr h="448281">
                <a:tc>
                  <a:txBody>
                    <a:bodyPr/>
                    <a:lstStyle/>
                    <a:p>
                      <a:r>
                        <a:rPr lang="en-US" sz="1600" dirty="0"/>
                        <a:t>Cars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747880"/>
                  </a:ext>
                </a:extLst>
              </a:tr>
              <a:tr h="44828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76412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8E4B9E1-9677-4F20-B070-D851A7E4904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20445" y="3011644"/>
          <a:ext cx="7158412" cy="78356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55691">
                  <a:extLst>
                    <a:ext uri="{9D8B030D-6E8A-4147-A177-3AD203B41FA5}">
                      <a16:colId xmlns:a16="http://schemas.microsoft.com/office/drawing/2014/main" val="2378205702"/>
                    </a:ext>
                  </a:extLst>
                </a:gridCol>
                <a:gridCol w="1033787">
                  <a:extLst>
                    <a:ext uri="{9D8B030D-6E8A-4147-A177-3AD203B41FA5}">
                      <a16:colId xmlns:a16="http://schemas.microsoft.com/office/drawing/2014/main" val="3076691735"/>
                    </a:ext>
                  </a:extLst>
                </a:gridCol>
                <a:gridCol w="959945">
                  <a:extLst>
                    <a:ext uri="{9D8B030D-6E8A-4147-A177-3AD203B41FA5}">
                      <a16:colId xmlns:a16="http://schemas.microsoft.com/office/drawing/2014/main" val="3260906866"/>
                    </a:ext>
                  </a:extLst>
                </a:gridCol>
                <a:gridCol w="1033787">
                  <a:extLst>
                    <a:ext uri="{9D8B030D-6E8A-4147-A177-3AD203B41FA5}">
                      <a16:colId xmlns:a16="http://schemas.microsoft.com/office/drawing/2014/main" val="4069204983"/>
                    </a:ext>
                  </a:extLst>
                </a:gridCol>
                <a:gridCol w="1033787">
                  <a:extLst>
                    <a:ext uri="{9D8B030D-6E8A-4147-A177-3AD203B41FA5}">
                      <a16:colId xmlns:a16="http://schemas.microsoft.com/office/drawing/2014/main" val="2709239909"/>
                    </a:ext>
                  </a:extLst>
                </a:gridCol>
                <a:gridCol w="1033787">
                  <a:extLst>
                    <a:ext uri="{9D8B030D-6E8A-4147-A177-3AD203B41FA5}">
                      <a16:colId xmlns:a16="http://schemas.microsoft.com/office/drawing/2014/main" val="830293387"/>
                    </a:ext>
                  </a:extLst>
                </a:gridCol>
                <a:gridCol w="1107628">
                  <a:extLst>
                    <a:ext uri="{9D8B030D-6E8A-4147-A177-3AD203B41FA5}">
                      <a16:colId xmlns:a16="http://schemas.microsoft.com/office/drawing/2014/main" val="2198705498"/>
                    </a:ext>
                  </a:extLst>
                </a:gridCol>
              </a:tblGrid>
              <a:tr h="259718">
                <a:tc>
                  <a:txBody>
                    <a:bodyPr/>
                    <a:lstStyle/>
                    <a:p>
                      <a:r>
                        <a:rPr lang="en-US" sz="1600" dirty="0"/>
                        <a:t>12 –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13 –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 –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 –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16 –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 –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18 – 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297662"/>
                  </a:ext>
                </a:extLst>
              </a:tr>
              <a:tr h="44828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74788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0E93D2C2-AA8F-4FEA-A451-FEF844DF0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14" y="4052420"/>
            <a:ext cx="3656586" cy="24304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7E1664-6EE6-479A-8CCA-4DA42FBF9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812" y="3997019"/>
            <a:ext cx="3775764" cy="24509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498745-163A-49D2-BB2D-E26B647365F8}"/>
              </a:ext>
            </a:extLst>
          </p:cNvPr>
          <p:cNvSpPr txBox="1"/>
          <p:nvPr/>
        </p:nvSpPr>
        <p:spPr>
          <a:xfrm>
            <a:off x="5105400" y="4161371"/>
            <a:ext cx="2906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/>
              <a:t>N (404.230, 81.105)</a:t>
            </a:r>
          </a:p>
        </p:txBody>
      </p:sp>
    </p:spTree>
    <p:extLst>
      <p:ext uri="{BB962C8B-B14F-4D97-AF65-F5344CB8AC3E}">
        <p14:creationId xmlns:p14="http://schemas.microsoft.com/office/powerpoint/2010/main" val="3262234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 Map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Milestone 5 – Simulation Program</a:t>
            </a:r>
          </a:p>
        </p:txBody>
      </p:sp>
      <p:pic>
        <p:nvPicPr>
          <p:cNvPr id="13" name="Picture 12" descr="SIM map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441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44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" y="1278512"/>
            <a:ext cx="8762998" cy="5122288"/>
          </a:xfrm>
        </p:spPr>
        <p:txBody>
          <a:bodyPr/>
          <a:lstStyle/>
          <a:p>
            <a:pPr marL="693420" indent="-34290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Queue Lengths in Johannisbergstraße &amp; at the crossroad of Julius-Bremer-Straße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Output Data</a:t>
            </a:r>
            <a:br>
              <a:rPr lang="de-DE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277556"/>
            <a:ext cx="7010400" cy="31223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" y="5463606"/>
            <a:ext cx="8839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3420" indent="-342900" algn="l" defTabSz="8382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Tx/>
              <a:buChar char="-"/>
            </a:pPr>
            <a:r>
              <a:rPr lang="de-DE" sz="2000" dirty="0">
                <a:solidFill>
                  <a:schemeClr val="tx1"/>
                </a:solidFill>
                <a:latin typeface="Lucida Sans Unicode"/>
                <a:ea typeface="+mn-ea"/>
                <a:cs typeface="+mn-cs"/>
                <a:sym typeface="Lucida Grande" charset="0"/>
              </a:rPr>
              <a:t>Travelling time (between Listemannstraße and Johannisbergstraße)</a:t>
            </a:r>
          </a:p>
        </p:txBody>
      </p:sp>
    </p:spTree>
    <p:extLst>
      <p:ext uri="{BB962C8B-B14F-4D97-AF65-F5344CB8AC3E}">
        <p14:creationId xmlns:p14="http://schemas.microsoft.com/office/powerpoint/2010/main" val="2846602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" y="1278512"/>
            <a:ext cx="9143998" cy="2379088"/>
          </a:xfrm>
        </p:spPr>
        <p:txBody>
          <a:bodyPr/>
          <a:lstStyle/>
          <a:p>
            <a:pPr marL="693420" indent="-34290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Modeling time is changed to 2 hours as rush hours and non rush hours for synchronisation of all car sources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pPr marL="693420" indent="-34290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Corrections on turning lanes</a:t>
            </a:r>
          </a:p>
          <a:p>
            <a:endParaRPr lang="de-DE" dirty="0">
              <a:solidFill>
                <a:schemeClr val="tx1"/>
              </a:solidFill>
            </a:endParaRPr>
          </a:p>
          <a:p>
            <a:pPr marL="693420" indent="-342900">
              <a:buFontTx/>
              <a:buChar char="-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Modifications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Milestone 6 - Validation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484" y="3429000"/>
            <a:ext cx="4155033" cy="276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47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" y="1278512"/>
            <a:ext cx="8915398" cy="4741288"/>
          </a:xfrm>
        </p:spPr>
        <p:txBody>
          <a:bodyPr/>
          <a:lstStyle/>
          <a:p>
            <a:r>
              <a:rPr lang="de-DE" sz="1800" dirty="0">
                <a:solidFill>
                  <a:schemeClr val="tx1"/>
                </a:solidFill>
              </a:rPr>
              <a:t>Level of Significance: </a:t>
            </a:r>
            <a:r>
              <a:rPr lang="en-DE" sz="1800" dirty="0">
                <a:solidFill>
                  <a:schemeClr val="tx1"/>
                </a:solidFill>
              </a:rPr>
              <a:t>0,005</a:t>
            </a:r>
            <a:endParaRPr lang="en-GB" sz="1800" dirty="0">
              <a:solidFill>
                <a:schemeClr val="tx1"/>
              </a:solidFill>
            </a:endParaRPr>
          </a:p>
          <a:p>
            <a:r>
              <a:rPr lang="en-GB" sz="1800" dirty="0">
                <a:solidFill>
                  <a:schemeClr val="tx1"/>
                </a:solidFill>
              </a:rPr>
              <a:t>Number of Replications: 1000</a:t>
            </a:r>
            <a:endParaRPr lang="en-DE" sz="1800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of the Validation Experiments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Milestone 6 - Validation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133600"/>
            <a:ext cx="8803820" cy="423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03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" y="1278512"/>
            <a:ext cx="8537574" cy="4817488"/>
          </a:xfrm>
        </p:spPr>
        <p:txBody>
          <a:bodyPr/>
          <a:lstStyle/>
          <a:p>
            <a:r>
              <a:rPr lang="de-DE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" y="821312"/>
            <a:ext cx="8839198" cy="457200"/>
          </a:xfrm>
        </p:spPr>
        <p:txBody>
          <a:bodyPr/>
          <a:lstStyle/>
          <a:p>
            <a:r>
              <a:rPr lang="de-DE" dirty="0"/>
              <a:t>Comparisons of Real and Simulated Data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Milestone 6 - Validation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09600" y="1828800"/>
          <a:ext cx="8153399" cy="4419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4961">
                  <a:extLst>
                    <a:ext uri="{9D8B030D-6E8A-4147-A177-3AD203B41FA5}">
                      <a16:colId xmlns:a16="http://schemas.microsoft.com/office/drawing/2014/main" val="3047327730"/>
                    </a:ext>
                  </a:extLst>
                </a:gridCol>
                <a:gridCol w="2224219">
                  <a:extLst>
                    <a:ext uri="{9D8B030D-6E8A-4147-A177-3AD203B41FA5}">
                      <a16:colId xmlns:a16="http://schemas.microsoft.com/office/drawing/2014/main" val="9956722"/>
                    </a:ext>
                  </a:extLst>
                </a:gridCol>
                <a:gridCol w="2224219">
                  <a:extLst>
                    <a:ext uri="{9D8B030D-6E8A-4147-A177-3AD203B41FA5}">
                      <a16:colId xmlns:a16="http://schemas.microsoft.com/office/drawing/2014/main" val="3578508054"/>
                    </a:ext>
                  </a:extLst>
                </a:gridCol>
              </a:tblGrid>
              <a:tr h="1336484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Johannisbergstraße</a:t>
                      </a:r>
                      <a:endParaRPr lang="en-US" sz="1700" b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92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Near Julius-Bremer-</a:t>
                      </a:r>
                      <a:r>
                        <a:rPr kumimoji="0" lang="en-GB" sz="1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Straße</a:t>
                      </a:r>
                      <a:endParaRPr kumimoji="0" 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92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535157"/>
                  </a:ext>
                </a:extLst>
              </a:tr>
              <a:tr h="960293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Average of Real World Data</a:t>
                      </a:r>
                      <a:endParaRPr lang="en-US" dirty="0"/>
                    </a:p>
                  </a:txBody>
                  <a:tcPr anchor="ctr">
                    <a:solidFill>
                      <a:srgbClr val="ECD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13</a:t>
                      </a:r>
                    </a:p>
                  </a:txBody>
                  <a:tcPr anchor="ctr">
                    <a:solidFill>
                      <a:srgbClr val="ECD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8,27</a:t>
                      </a:r>
                      <a:r>
                        <a:rPr lang="en-GB" dirty="0"/>
                        <a:t>3</a:t>
                      </a:r>
                      <a:endParaRPr lang="en-DE" dirty="0"/>
                    </a:p>
                  </a:txBody>
                  <a:tcPr anchor="ctr">
                    <a:solidFill>
                      <a:srgbClr val="ECD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303047"/>
                  </a:ext>
                </a:extLst>
              </a:tr>
              <a:tr h="106141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Confidence Interval    </a:t>
                      </a:r>
                    </a:p>
                    <a:p>
                      <a:pPr algn="ctr"/>
                      <a:r>
                        <a:rPr lang="en-GB" dirty="0"/>
                        <a:t>Lower Bound </a:t>
                      </a:r>
                    </a:p>
                    <a:p>
                      <a:pPr algn="ctr"/>
                      <a:r>
                        <a:rPr lang="en-GB" dirty="0"/>
                        <a:t>(Simulation Model)</a:t>
                      </a:r>
                      <a:endParaRPr lang="en-US" dirty="0"/>
                    </a:p>
                  </a:txBody>
                  <a:tcP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13,585</a:t>
                      </a:r>
                      <a:endParaRPr lang="en-US" dirty="0"/>
                    </a:p>
                  </a:txBody>
                  <a:tcPr anchor="ctr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2,939</a:t>
                      </a:r>
                      <a:endParaRPr lang="en-US" dirty="0"/>
                    </a:p>
                  </a:txBody>
                  <a:tcPr anchor="ctr"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79109"/>
                  </a:ext>
                </a:extLst>
              </a:tr>
              <a:tr h="106141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Confidence Interval     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Upper Bound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(Simulation Model)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13,652</a:t>
                      </a:r>
                      <a:endParaRPr lang="en-US" dirty="0"/>
                    </a:p>
                  </a:txBody>
                  <a:tcPr anchor="ctr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2,983</a:t>
                      </a:r>
                      <a:endParaRPr lang="en-US" dirty="0"/>
                    </a:p>
                  </a:txBody>
                  <a:tcPr anchor="ctr"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840820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33400" y="1337732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457200" eaLnBrk="1" hangingPunct="1"/>
            <a:r>
              <a:rPr lang="en-GB" sz="18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Queue Lengths</a:t>
            </a:r>
            <a:endParaRPr lang="en-US" sz="180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708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dk1"/>
                </a:solidFill>
              </a:rPr>
              <a:t>Traveling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dk1"/>
                </a:solidFill>
              </a:rPr>
              <a:t>time (</a:t>
            </a:r>
            <a:r>
              <a:rPr lang="en-GB" dirty="0" err="1">
                <a:solidFill>
                  <a:schemeClr val="dk1"/>
                </a:solidFill>
              </a:rPr>
              <a:t>Listemannstraße</a:t>
            </a: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DE" dirty="0">
                <a:solidFill>
                  <a:schemeClr val="dk1"/>
                </a:solidFill>
              </a:rPr>
              <a:t>–</a:t>
            </a: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GB" dirty="0" err="1">
                <a:solidFill>
                  <a:schemeClr val="dk1"/>
                </a:solidFill>
              </a:rPr>
              <a:t>Johannisbergstraße</a:t>
            </a:r>
            <a:r>
              <a:rPr lang="en-GB" dirty="0">
                <a:solidFill>
                  <a:schemeClr val="dk1"/>
                </a:solidFill>
              </a:rPr>
              <a:t>)</a:t>
            </a:r>
            <a:endParaRPr lang="en-US" dirty="0">
              <a:solidFill>
                <a:schemeClr val="dk1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Comparisons of Real and Simulated 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Milestone 6 - Validation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04569" y="1842940"/>
          <a:ext cx="8059404" cy="4591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204">
                  <a:extLst>
                    <a:ext uri="{9D8B030D-6E8A-4147-A177-3AD203B41FA5}">
                      <a16:colId xmlns:a16="http://schemas.microsoft.com/office/drawing/2014/main" val="1703345367"/>
                    </a:ext>
                  </a:extLst>
                </a:gridCol>
                <a:gridCol w="1414800">
                  <a:extLst>
                    <a:ext uri="{9D8B030D-6E8A-4147-A177-3AD203B41FA5}">
                      <a16:colId xmlns:a16="http://schemas.microsoft.com/office/drawing/2014/main" val="4179113435"/>
                    </a:ext>
                  </a:extLst>
                </a:gridCol>
                <a:gridCol w="1414800">
                  <a:extLst>
                    <a:ext uri="{9D8B030D-6E8A-4147-A177-3AD203B41FA5}">
                      <a16:colId xmlns:a16="http://schemas.microsoft.com/office/drawing/2014/main" val="3084184768"/>
                    </a:ext>
                  </a:extLst>
                </a:gridCol>
                <a:gridCol w="1414800">
                  <a:extLst>
                    <a:ext uri="{9D8B030D-6E8A-4147-A177-3AD203B41FA5}">
                      <a16:colId xmlns:a16="http://schemas.microsoft.com/office/drawing/2014/main" val="1372883551"/>
                    </a:ext>
                  </a:extLst>
                </a:gridCol>
                <a:gridCol w="1414800">
                  <a:extLst>
                    <a:ext uri="{9D8B030D-6E8A-4147-A177-3AD203B41FA5}">
                      <a16:colId xmlns:a16="http://schemas.microsoft.com/office/drawing/2014/main" val="2560342707"/>
                    </a:ext>
                  </a:extLst>
                </a:gridCol>
              </a:tblGrid>
              <a:tr h="3801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Non-Rush Hours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Rush Hours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492065"/>
                  </a:ext>
                </a:extLst>
              </a:tr>
              <a:tr h="1129682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>
                          <a:solidFill>
                            <a:schemeClr val="bg1"/>
                          </a:solidFill>
                        </a:rPr>
                        <a:t>North </a:t>
                      </a:r>
                    </a:p>
                    <a:p>
                      <a:pPr algn="ctr"/>
                      <a:endParaRPr lang="en-GB" sz="17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GB" sz="1700" baseline="0" dirty="0">
                          <a:solidFill>
                            <a:schemeClr val="bg1"/>
                          </a:solidFill>
                        </a:rPr>
                        <a:t>South</a:t>
                      </a:r>
                      <a:endParaRPr 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926B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GB" sz="17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South</a:t>
                      </a:r>
                    </a:p>
                    <a:p>
                      <a:pPr marL="0" algn="ctr" defTabSz="457200" rtl="0" eaLnBrk="1" latinLnBrk="0" hangingPunct="1"/>
                      <a:endParaRPr lang="en-GB" sz="17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457200" rtl="0" eaLnBrk="1" latinLnBrk="0" hangingPunct="1"/>
                      <a:r>
                        <a:rPr lang="en-GB" sz="17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North</a:t>
                      </a:r>
                      <a:endParaRPr lang="en-US" sz="17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926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7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GB" sz="1700" dirty="0">
                          <a:solidFill>
                            <a:schemeClr val="bg1"/>
                          </a:solidFill>
                        </a:rPr>
                        <a:t>North </a:t>
                      </a:r>
                    </a:p>
                    <a:p>
                      <a:pPr algn="ctr"/>
                      <a:endParaRPr lang="en-GB" sz="17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GB" sz="1700" baseline="0" dirty="0">
                          <a:solidFill>
                            <a:schemeClr val="bg1"/>
                          </a:solidFill>
                        </a:rPr>
                        <a:t>South</a:t>
                      </a:r>
                      <a:endParaRPr lang="en-US" sz="17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7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926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South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North</a:t>
                      </a:r>
                      <a:endParaRPr kumimoji="0" 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8926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669178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Average of Real World Data</a:t>
                      </a:r>
                      <a:endParaRPr lang="en-US" dirty="0"/>
                    </a:p>
                  </a:txBody>
                  <a:tcPr anchor="ctr">
                    <a:solidFill>
                      <a:srgbClr val="ECD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92,5625</a:t>
                      </a:r>
                      <a:endParaRPr lang="en-US" dirty="0"/>
                    </a:p>
                  </a:txBody>
                  <a:tcPr anchor="ctr">
                    <a:solidFill>
                      <a:srgbClr val="ECD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97,9375</a:t>
                      </a:r>
                    </a:p>
                  </a:txBody>
                  <a:tcPr anchor="ctr">
                    <a:solidFill>
                      <a:srgbClr val="ECD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101,1666667</a:t>
                      </a:r>
                    </a:p>
                  </a:txBody>
                  <a:tcPr anchor="ctr">
                    <a:solidFill>
                      <a:srgbClr val="ECD2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/>
                        <a:t>92,06666667</a:t>
                      </a:r>
                    </a:p>
                  </a:txBody>
                  <a:tcPr anchor="ctr">
                    <a:solidFill>
                      <a:srgbClr val="ECD2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088584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Confidence Interval      Lower Bound (Simulation Model)</a:t>
                      </a:r>
                      <a:endParaRPr lang="en-US" dirty="0"/>
                    </a:p>
                  </a:txBody>
                  <a:tcP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92,486</a:t>
                      </a:r>
                      <a:endParaRPr lang="en-US" dirty="0"/>
                    </a:p>
                  </a:txBody>
                  <a:tcPr anchor="ctr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95,735</a:t>
                      </a:r>
                      <a:endParaRPr lang="en-US" dirty="0"/>
                    </a:p>
                  </a:txBody>
                  <a:tcPr anchor="ctr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95,297</a:t>
                      </a:r>
                      <a:endParaRPr lang="en-US" dirty="0"/>
                    </a:p>
                  </a:txBody>
                  <a:tcPr anchor="ctr"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98,407</a:t>
                      </a:r>
                      <a:endParaRPr lang="en-US" dirty="0"/>
                    </a:p>
                  </a:txBody>
                  <a:tcPr anchor="ctr"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286739"/>
                  </a:ext>
                </a:extLst>
              </a:tr>
              <a:tr h="97200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Confidence Interval      Upper Bound (Simulation Model)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92,727</a:t>
                      </a:r>
                      <a:endParaRPr lang="en-US" dirty="0"/>
                    </a:p>
                  </a:txBody>
                  <a:tcPr anchor="ctr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96,051</a:t>
                      </a:r>
                      <a:endParaRPr lang="en-US" dirty="0"/>
                    </a:p>
                  </a:txBody>
                  <a:tcPr anchor="ctr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95,522</a:t>
                      </a:r>
                      <a:endParaRPr lang="en-US" dirty="0"/>
                    </a:p>
                  </a:txBody>
                  <a:tcPr anchor="ctr"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98,707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985638"/>
                  </a:ext>
                </a:extLst>
              </a:tr>
            </a:tbl>
          </a:graphicData>
        </a:graphic>
      </p:graphicFrame>
      <p:sp>
        <p:nvSpPr>
          <p:cNvPr id="13" name="Down Arrow 12"/>
          <p:cNvSpPr/>
          <p:nvPr/>
        </p:nvSpPr>
        <p:spPr bwMode="auto">
          <a:xfrm>
            <a:off x="6456964" y="2750334"/>
            <a:ext cx="159626" cy="256798"/>
          </a:xfrm>
          <a:prstGeom prst="downArrow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3645118" y="2750334"/>
            <a:ext cx="159626" cy="256798"/>
          </a:xfrm>
          <a:prstGeom prst="downArrow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5058267" y="2734921"/>
            <a:ext cx="159626" cy="256798"/>
          </a:xfrm>
          <a:prstGeom prst="downArrow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7870113" y="2750334"/>
            <a:ext cx="159626" cy="256798"/>
          </a:xfrm>
          <a:prstGeom prst="downArrow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9361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CABF118C-3053-431F-AE6A-526F072B0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1"/>
          <a:stretch/>
        </p:blipFill>
        <p:spPr>
          <a:xfrm>
            <a:off x="0" y="1302639"/>
            <a:ext cx="9144000" cy="4104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" y="5405306"/>
            <a:ext cx="9143998" cy="1408070"/>
          </a:xfrm>
        </p:spPr>
        <p:txBody>
          <a:bodyPr/>
          <a:lstStyle/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3 junctions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4 </a:t>
            </a:r>
            <a:r>
              <a:rPr lang="en-IN" dirty="0">
                <a:solidFill>
                  <a:schemeClr val="tx1"/>
                </a:solidFill>
              </a:rPr>
              <a:t>Traffic lights(addition of pedestrian crossing at </a:t>
            </a:r>
            <a:r>
              <a:rPr lang="de-DE" dirty="0">
                <a:solidFill>
                  <a:schemeClr val="tx1"/>
                </a:solidFill>
              </a:rPr>
              <a:t>Mühlenstraße)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Jakobstraße</a:t>
            </a:r>
            <a:r>
              <a:rPr lang="en-IN" dirty="0"/>
              <a:t> - Static base model 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6E8C26-DB61-459A-8F09-CACCAB6ECE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14001D5-B8ED-4978-8D47-23595B7CFF15}"/>
              </a:ext>
            </a:extLst>
          </p:cNvPr>
          <p:cNvSpPr/>
          <p:nvPr/>
        </p:nvSpPr>
        <p:spPr bwMode="auto">
          <a:xfrm>
            <a:off x="-76200" y="1240331"/>
            <a:ext cx="1143000" cy="104566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7C675D6-1F8D-4AA3-B37A-077EA90C7725}"/>
              </a:ext>
            </a:extLst>
          </p:cNvPr>
          <p:cNvSpPr/>
          <p:nvPr/>
        </p:nvSpPr>
        <p:spPr bwMode="auto">
          <a:xfrm>
            <a:off x="5562600" y="2308970"/>
            <a:ext cx="1143000" cy="104566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FA4DA3-FBFD-49DA-85D9-D5F5D4A638D5}"/>
              </a:ext>
            </a:extLst>
          </p:cNvPr>
          <p:cNvSpPr/>
          <p:nvPr/>
        </p:nvSpPr>
        <p:spPr bwMode="auto">
          <a:xfrm>
            <a:off x="7772400" y="3876093"/>
            <a:ext cx="1143000" cy="104566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E075DC8-1133-4C61-BACE-074CE2471F6A}"/>
              </a:ext>
            </a:extLst>
          </p:cNvPr>
          <p:cNvSpPr/>
          <p:nvPr/>
        </p:nvSpPr>
        <p:spPr bwMode="auto">
          <a:xfrm>
            <a:off x="2195913" y="1667802"/>
            <a:ext cx="695058" cy="6477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2121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F68D3D8-148F-4378-88F0-1570EA9EEB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" y="1260144"/>
            <a:ext cx="4283966" cy="5553232"/>
          </a:xfrm>
        </p:spPr>
        <p:txBody>
          <a:bodyPr/>
          <a:lstStyle/>
          <a:p>
            <a:r>
              <a:rPr lang="de-DE" dirty="0"/>
              <a:t>Assumptions: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Fixed traffic signal timings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Highway code is respected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Only passenger car units</a:t>
            </a:r>
          </a:p>
          <a:p>
            <a:r>
              <a:rPr lang="en-IN" dirty="0"/>
              <a:t>Limitations: </a:t>
            </a:r>
            <a:endParaRPr lang="de-DE" dirty="0"/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Tram on road(simulation trolley bus)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Wait time at stop: 25 s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endParaRPr lang="de-DE" dirty="0">
              <a:solidFill>
                <a:schemeClr val="tx1"/>
              </a:solidFill>
            </a:endParaRPr>
          </a:p>
          <a:p>
            <a:pPr marL="69342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 marL="69342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15E982-2BA4-46D0-AA04-A9513348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Experiments - Assumptions &amp; Limitations 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7B1CC94-C503-4527-B7AE-5E8B7AA463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80528" y="6552009"/>
            <a:ext cx="8712968" cy="261367"/>
          </a:xfrm>
        </p:spPr>
        <p:txBody>
          <a:bodyPr/>
          <a:lstStyle/>
          <a:p>
            <a:r>
              <a:rPr lang="de-DE" dirty="0"/>
              <a:t>Milestone 7 - Experiments</a:t>
            </a:r>
          </a:p>
          <a:p>
            <a:endParaRPr lang="de-DE" dirty="0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CA27F4B7-E7C5-4D61-B428-253F160B553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39" r="25397" b="8911"/>
          <a:stretch/>
        </p:blipFill>
        <p:spPr>
          <a:xfrm>
            <a:off x="5562600" y="1473543"/>
            <a:ext cx="3062604" cy="3721260"/>
          </a:xfr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5CFAF15-54E9-4292-87EB-C82B3012DEF5}"/>
              </a:ext>
            </a:extLst>
          </p:cNvPr>
          <p:cNvSpPr txBox="1"/>
          <p:nvPr/>
        </p:nvSpPr>
        <p:spPr>
          <a:xfrm>
            <a:off x="5562600" y="5215580"/>
            <a:ext cx="3198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 (Urheber Felix O, cc-by-sa-2.0, </a:t>
            </a:r>
            <a:r>
              <a:rPr lang="de-DE" sz="1200" dirty="0" err="1">
                <a:hlinkClick r:id="rId3"/>
              </a:rPr>
              <a:t>WikiCommons</a:t>
            </a:r>
            <a:r>
              <a:rPr lang="de-DE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8029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" y="1395020"/>
            <a:ext cx="8537574" cy="477028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  Introduction </a:t>
            </a:r>
          </a:p>
          <a:p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 conceptual model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 Input data analysis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 simulation model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 validation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 Experiments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 Project progress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  Cost 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Milestone 5 – Simulation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231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528F900-7B44-4933-BE5F-F2717AFF44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" y="4031519"/>
            <a:ext cx="8537574" cy="2421817"/>
          </a:xfrm>
        </p:spPr>
        <p:txBody>
          <a:bodyPr/>
          <a:lstStyle/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Tram station simulated by workaround based on existing traffic light object</a:t>
            </a:r>
          </a:p>
          <a:p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	 Stop</a:t>
            </a:r>
            <a:r>
              <a:rPr lang="de-DE" dirty="0">
                <a:solidFill>
                  <a:schemeClr val="tx1"/>
                </a:solidFill>
              </a:rPr>
              <a:t> “dynamic lights“ for all lanes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Simulation Normal situation (6 trams per hour and direction)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Simulation diversion path Breiter Weg (36 trams/hr) 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 marL="922020" lvl="1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15E982-2BA4-46D0-AA04-A9513348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Experiment 1 - stop Julius-Bremer-</a:t>
            </a:r>
            <a:r>
              <a:rPr lang="en-IN" dirty="0" err="1"/>
              <a:t>Straße</a:t>
            </a:r>
            <a:endParaRPr lang="de-DE" dirty="0"/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C10137A6-0C25-466E-B00D-ABDF7CA92F2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49167" t="15009" r="4167" b="17962"/>
          <a:stretch/>
        </p:blipFill>
        <p:spPr>
          <a:xfrm>
            <a:off x="606423" y="1279622"/>
            <a:ext cx="4267200" cy="2743200"/>
          </a:xfrm>
        </p:spPr>
      </p:pic>
      <p:sp>
        <p:nvSpPr>
          <p:cNvPr id="6" name="Textplatzhalter 7">
            <a:extLst>
              <a:ext uri="{FF2B5EF4-FFF2-40B4-BE49-F238E27FC236}">
                <a16:creationId xmlns:a16="http://schemas.microsoft.com/office/drawing/2014/main" id="{91317435-6412-48B5-A9F3-CD7B87EAA9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Milestone 7 - Experiments</a:t>
            </a: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2D41EE-1108-460D-B086-A2B64D998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8" t="12751" r="22026" b="2814"/>
          <a:stretch/>
        </p:blipFill>
        <p:spPr>
          <a:xfrm>
            <a:off x="5854641" y="1279623"/>
            <a:ext cx="2651761" cy="274320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A95BDBA1-7050-48C7-850B-78F0BA52816F}"/>
              </a:ext>
            </a:extLst>
          </p:cNvPr>
          <p:cNvSpPr/>
          <p:nvPr/>
        </p:nvSpPr>
        <p:spPr bwMode="auto">
          <a:xfrm>
            <a:off x="2261851" y="2390464"/>
            <a:ext cx="1011572" cy="102275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E82A2EE7-AE59-42C3-94A5-9287967895CB}"/>
              </a:ext>
            </a:extLst>
          </p:cNvPr>
          <p:cNvSpPr/>
          <p:nvPr/>
        </p:nvSpPr>
        <p:spPr bwMode="auto">
          <a:xfrm>
            <a:off x="5104111" y="2435148"/>
            <a:ext cx="523892" cy="391334"/>
          </a:xfrm>
          <a:prstGeom prst="rightArrow">
            <a:avLst/>
          </a:prstGeom>
          <a:solidFill>
            <a:srgbClr val="FF00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2405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9EE4367-431B-4FF3-AF7A-55D4B6ACEA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" y="4479924"/>
            <a:ext cx="8537574" cy="1920875"/>
          </a:xfrm>
        </p:spPr>
        <p:txBody>
          <a:bodyPr/>
          <a:lstStyle/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1hour Simulation run normal traffic,1 “Rush Hour“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1000 Simulation runs per each Variant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0,5% significance level</a:t>
            </a: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15E982-2BA4-46D0-AA04-A9513348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Experiment 1 - stop Julius-Bremer-</a:t>
            </a:r>
            <a:r>
              <a:rPr lang="en-IN" dirty="0" err="1"/>
              <a:t>Straße</a:t>
            </a:r>
            <a:endParaRPr lang="de-DE" dirty="0"/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73434AF7-584B-482F-8639-2A1450A59C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  <a:p>
            <a:endParaRPr lang="de-DE" dirty="0"/>
          </a:p>
        </p:txBody>
      </p:sp>
      <p:graphicFrame>
        <p:nvGraphicFramePr>
          <p:cNvPr id="9" name="Bildplatzhalter 8">
            <a:extLst>
              <a:ext uri="{FF2B5EF4-FFF2-40B4-BE49-F238E27FC236}">
                <a16:creationId xmlns:a16="http://schemas.microsoft.com/office/drawing/2014/main" id="{0A8D01F0-D2D5-4926-8D1B-C1DE79FBF1B9}"/>
              </a:ext>
            </a:extLst>
          </p:cNvPr>
          <p:cNvGraphicFramePr>
            <a:graphicFrameLocks noGrp="1"/>
          </p:cNvGraphicFramePr>
          <p:nvPr>
            <p:ph type="pic" sz="quarter" idx="12"/>
            <p:extLst>
              <p:ext uri="{D42A27DB-BD31-4B8C-83A1-F6EECF244321}">
                <p14:modId xmlns:p14="http://schemas.microsoft.com/office/powerpoint/2010/main" val="1342346350"/>
              </p:ext>
            </p:extLst>
          </p:nvPr>
        </p:nvGraphicFramePr>
        <p:xfrm>
          <a:off x="611559" y="1279525"/>
          <a:ext cx="7926018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2580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115E982-2BA4-46D0-AA04-A95133485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822422"/>
            <a:ext cx="8537574" cy="457200"/>
          </a:xfrm>
        </p:spPr>
        <p:txBody>
          <a:bodyPr/>
          <a:lstStyle/>
          <a:p>
            <a:r>
              <a:rPr lang="de-DE" dirty="0"/>
              <a:t>Ergebnis 1b – Haltestelle Julius-Bremer-Straße</a:t>
            </a:r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73434AF7-584B-482F-8639-2A1450A59C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  <a:p>
            <a:endParaRPr lang="de-DE" dirty="0"/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BA7E22D7-5CA9-43E4-BFA0-8715F4D01C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5000727"/>
              </p:ext>
            </p:extLst>
          </p:nvPr>
        </p:nvGraphicFramePr>
        <p:xfrm>
          <a:off x="606423" y="1279622"/>
          <a:ext cx="7970464" cy="3005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5180B0-E9E3-4BE5-9071-AADDE111A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5134" y="4393945"/>
            <a:ext cx="8537574" cy="1920778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Summary results: 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Increase in travel time normally &lt; 2%; Redirection&lt; 20% 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Increase in travel time normally &lt; 7%; Umleitung &gt; 50%</a:t>
            </a:r>
          </a:p>
          <a:p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	 </a:t>
            </a:r>
            <a:r>
              <a:rPr lang="de-DE" dirty="0">
                <a:solidFill>
                  <a:schemeClr val="tx1"/>
                </a:solidFill>
              </a:rPr>
              <a:t>Expections have been met</a:t>
            </a:r>
          </a:p>
          <a:p>
            <a:r>
              <a:rPr lang="de-DE" dirty="0"/>
              <a:t> 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6621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EE13DA2-9F33-4A4B-9D0D-AEE4D0985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8712"/>
            <a:ext cx="9144000" cy="4104945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" y="5405306"/>
            <a:ext cx="8712967" cy="919294"/>
          </a:xfrm>
        </p:spPr>
        <p:txBody>
          <a:bodyPr/>
          <a:lstStyle/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Background: More even distribution of stops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6E8C26-DB61-459A-8F09-CACCAB6ECE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2 – 2 stops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99098A4-D1EE-4C5C-B009-98EA10434F7C}"/>
              </a:ext>
            </a:extLst>
          </p:cNvPr>
          <p:cNvSpPr/>
          <p:nvPr/>
        </p:nvSpPr>
        <p:spPr bwMode="auto">
          <a:xfrm>
            <a:off x="6248400" y="2955234"/>
            <a:ext cx="1371600" cy="131156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60BA34E-D104-49E8-9930-D73C44254315}"/>
              </a:ext>
            </a:extLst>
          </p:cNvPr>
          <p:cNvSpPr/>
          <p:nvPr/>
        </p:nvSpPr>
        <p:spPr bwMode="auto">
          <a:xfrm>
            <a:off x="2590800" y="1279622"/>
            <a:ext cx="1371600" cy="131156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9608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9EE4367-431B-4FF3-AF7A-55D4B6ACEA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5135" y="5181600"/>
            <a:ext cx="8844335" cy="1066800"/>
          </a:xfrm>
        </p:spPr>
        <p:txBody>
          <a:bodyPr/>
          <a:lstStyle/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Boundary conditions as in Experiment 1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Balance against 1st results Only additional stop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15E982-2BA4-46D0-AA04-A9513348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 2 - comparison with the first experiment </a:t>
            </a:r>
            <a:endParaRPr lang="de-DE" dirty="0"/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73434AF7-584B-482F-8639-2A1450A59C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  <a:p>
            <a:endParaRPr lang="de-DE" dirty="0"/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EB9A3334-79E7-4BFD-B957-6C45611417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5371365"/>
              </p:ext>
            </p:extLst>
          </p:nvPr>
        </p:nvGraphicFramePr>
        <p:xfrm>
          <a:off x="606423" y="1279622"/>
          <a:ext cx="7926017" cy="3811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76718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115E982-2BA4-46D0-AA04-A95133485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822422"/>
            <a:ext cx="8537574" cy="457200"/>
          </a:xfrm>
        </p:spPr>
        <p:txBody>
          <a:bodyPr/>
          <a:lstStyle/>
          <a:p>
            <a:r>
              <a:rPr lang="en-IN" dirty="0"/>
              <a:t>Result 2b - 2 stops, interpretation </a:t>
            </a:r>
            <a:endParaRPr lang="de-DE" dirty="0"/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73434AF7-584B-482F-8639-2A1450A59C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  <a:p>
            <a:endParaRPr lang="de-DE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105C31CF-1C6A-4649-9327-D575802711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8471769"/>
              </p:ext>
            </p:extLst>
          </p:nvPr>
        </p:nvGraphicFramePr>
        <p:xfrm>
          <a:off x="606424" y="1279622"/>
          <a:ext cx="7931154" cy="3063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A7CDEE66-C25F-4415-9E6C-CE9D13930A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" y="4384344"/>
            <a:ext cx="8537574" cy="1920778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Summary results: 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Increase in travel time is low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Decrease in average queue length (!)</a:t>
            </a:r>
          </a:p>
          <a:p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	Result in key figures better than expected</a:t>
            </a:r>
            <a:endParaRPr lang="de-DE" dirty="0"/>
          </a:p>
          <a:p>
            <a:pPr marL="69342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5248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" y="1279622"/>
            <a:ext cx="5602296" cy="4143830"/>
          </a:xfrm>
        </p:spPr>
        <p:txBody>
          <a:bodyPr/>
          <a:lstStyle/>
          <a:p>
            <a:r>
              <a:rPr lang="de-DE" dirty="0"/>
              <a:t>Background: </a:t>
            </a:r>
          </a:p>
          <a:p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So far straight ahead in south – North direction</a:t>
            </a:r>
          </a:p>
          <a:p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Testing alternative layouts </a:t>
            </a:r>
            <a:r>
              <a:rPr lang="en-IN" dirty="0"/>
              <a:t>expectation: </a:t>
            </a:r>
          </a:p>
          <a:p>
            <a:r>
              <a:rPr lang="de-DE" dirty="0">
                <a:solidFill>
                  <a:schemeClr val="tx1"/>
                </a:solidFill>
              </a:rPr>
              <a:t>KPI values between results of Experiment 1 &amp; 2</a:t>
            </a:r>
          </a:p>
          <a:p>
            <a:r>
              <a:rPr lang="de-DE" dirty="0"/>
              <a:t>Implementation:</a:t>
            </a: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Add “Turning capability“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6E8C26-DB61-459A-8F09-CACCAB6ECE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" y="822422"/>
            <a:ext cx="8537574" cy="457200"/>
          </a:xfrm>
        </p:spPr>
        <p:txBody>
          <a:bodyPr/>
          <a:lstStyle/>
          <a:p>
            <a:r>
              <a:rPr lang="en-IN" dirty="0"/>
              <a:t>Experiment 3 - "left turn" </a:t>
            </a:r>
            <a:r>
              <a:rPr lang="en-IN" dirty="0" err="1"/>
              <a:t>Listemann</a:t>
            </a:r>
            <a:r>
              <a:rPr lang="en-IN" dirty="0"/>
              <a:t> road 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1BC14A8-3694-4BB2-80C7-343E1285D9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7" r="13262" b="6153"/>
          <a:stretch/>
        </p:blipFill>
        <p:spPr>
          <a:xfrm>
            <a:off x="5602295" y="1965421"/>
            <a:ext cx="2935282" cy="3063779"/>
          </a:xfrm>
          <a:prstGeom prst="rect">
            <a:avLst/>
          </a:prstGeom>
        </p:spPr>
      </p:pic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3E7E060E-BAD6-4D0D-8E8B-6ADC6E457C4E}"/>
              </a:ext>
            </a:extLst>
          </p:cNvPr>
          <p:cNvSpPr txBox="1">
            <a:spLocks/>
          </p:cNvSpPr>
          <p:nvPr/>
        </p:nvSpPr>
        <p:spPr>
          <a:xfrm>
            <a:off x="3" y="5420140"/>
            <a:ext cx="8537574" cy="1510748"/>
          </a:xfrm>
          <a:prstGeom prst="rect">
            <a:avLst/>
          </a:prstGeom>
        </p:spPr>
        <p:txBody>
          <a:bodyPr vert="horz" lIns="254000"/>
          <a:lstStyle>
            <a:lvl1pPr marL="350520" indent="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1pPr>
            <a:lvl2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2pPr>
            <a:lvl3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28305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32877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37449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42021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r>
              <a:rPr lang="de-DE" kern="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de-DE" kern="0" dirty="0">
                <a:solidFill>
                  <a:schemeClr val="tx1"/>
                </a:solidFill>
              </a:rPr>
              <a:t> Results: Expectations with regard compliant KPI values</a:t>
            </a:r>
          </a:p>
          <a:p>
            <a:pPr marL="350520" lvl="1" indent="0">
              <a:buNone/>
            </a:pPr>
            <a:r>
              <a:rPr lang="de-DE" kern="0" dirty="0">
                <a:solidFill>
                  <a:schemeClr val="tx1"/>
                </a:solidFill>
                <a:sym typeface="Wingdings" panose="05000000000000000000" pitchFamily="2" charset="2"/>
              </a:rPr>
              <a:t>	</a:t>
            </a:r>
            <a:r>
              <a:rPr lang="de-DE" sz="2000" kern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de-DE" sz="2000" kern="0" dirty="0">
                <a:solidFill>
                  <a:schemeClr val="tx1"/>
                </a:solidFill>
              </a:rPr>
              <a:t>Technical feasibility of track layout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endParaRPr lang="de-DE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92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" y="1280940"/>
            <a:ext cx="4724396" cy="4293973"/>
          </a:xfrm>
        </p:spPr>
        <p:txBody>
          <a:bodyPr/>
          <a:lstStyle/>
          <a:p>
            <a:r>
              <a:rPr lang="de-DE" dirty="0"/>
              <a:t>Background: </a:t>
            </a:r>
          </a:p>
          <a:p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Examining alternative track layout</a:t>
            </a:r>
            <a:endParaRPr lang="de-DE" dirty="0">
              <a:solidFill>
                <a:schemeClr val="tx1"/>
              </a:solidFill>
            </a:endParaRPr>
          </a:p>
          <a:p>
            <a:r>
              <a:rPr lang="en-IN" dirty="0"/>
              <a:t>expectation: </a:t>
            </a:r>
          </a:p>
          <a:p>
            <a:r>
              <a:rPr lang="de-DE" dirty="0">
                <a:solidFill>
                  <a:schemeClr val="tx1"/>
                </a:solidFill>
              </a:rPr>
              <a:t>Significant adverse effects on traffic flow</a:t>
            </a:r>
          </a:p>
          <a:p>
            <a:r>
              <a:rPr lang="de-DE" dirty="0"/>
              <a:t>Implementation: </a:t>
            </a:r>
          </a:p>
          <a:p>
            <a:pPr marL="922020" lvl="1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Restriction of normal traffic on single lane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Experiment</a:t>
            </a:r>
            <a:r>
              <a:rPr lang="fr-FR" dirty="0"/>
              <a:t> 4 - Exclusive tram route 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6E8C26-DB61-459A-8F09-CACCAB6ECE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3E7E060E-BAD6-4D0D-8E8B-6ADC6E457C4E}"/>
              </a:ext>
            </a:extLst>
          </p:cNvPr>
          <p:cNvSpPr txBox="1">
            <a:spLocks/>
          </p:cNvSpPr>
          <p:nvPr/>
        </p:nvSpPr>
        <p:spPr>
          <a:xfrm>
            <a:off x="3" y="4524830"/>
            <a:ext cx="8537574" cy="1510748"/>
          </a:xfrm>
          <a:prstGeom prst="rect">
            <a:avLst/>
          </a:prstGeom>
        </p:spPr>
        <p:txBody>
          <a:bodyPr vert="horz" lIns="254000"/>
          <a:lstStyle>
            <a:lvl1pPr marL="350520" indent="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1pPr>
            <a:lvl2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2pPr>
            <a:lvl3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28305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32877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37449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42021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r>
              <a:rPr lang="de-DE" kern="0" dirty="0">
                <a:solidFill>
                  <a:schemeClr val="tx1"/>
                </a:solidFill>
                <a:sym typeface="Wingdings" panose="05000000000000000000" pitchFamily="2" charset="2"/>
              </a:rPr>
              <a:t>	</a:t>
            </a:r>
            <a:endParaRPr lang="de-DE" kern="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254633B-601A-418F-920E-3703C34137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9" t="7554" r="69166" b="40484"/>
          <a:stretch/>
        </p:blipFill>
        <p:spPr>
          <a:xfrm>
            <a:off x="4768311" y="1524000"/>
            <a:ext cx="3769265" cy="35958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E1759152-6492-44EB-97AA-0D2B32B5DE0B}"/>
              </a:ext>
            </a:extLst>
          </p:cNvPr>
          <p:cNvSpPr txBox="1">
            <a:spLocks/>
          </p:cNvSpPr>
          <p:nvPr/>
        </p:nvSpPr>
        <p:spPr>
          <a:xfrm>
            <a:off x="3" y="5623081"/>
            <a:ext cx="8712968" cy="688326"/>
          </a:xfrm>
          <a:prstGeom prst="rect">
            <a:avLst/>
          </a:prstGeom>
        </p:spPr>
        <p:txBody>
          <a:bodyPr vert="horz" lIns="254000"/>
          <a:lstStyle>
            <a:lvl1pPr marL="350520" indent="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1pPr>
            <a:lvl2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2pPr>
            <a:lvl3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28305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32877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37449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42021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r>
              <a:rPr lang="de-DE" kern="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de-DE" kern="0" dirty="0">
                <a:solidFill>
                  <a:schemeClr val="tx1"/>
                </a:solidFill>
              </a:rPr>
              <a:t> Result: Expectations have been met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endParaRPr lang="de-DE" kern="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A189EAF-5E0A-4399-8F08-6DD8EC118C58}"/>
              </a:ext>
            </a:extLst>
          </p:cNvPr>
          <p:cNvSpPr/>
          <p:nvPr/>
        </p:nvSpPr>
        <p:spPr bwMode="auto">
          <a:xfrm>
            <a:off x="4850296" y="4148440"/>
            <a:ext cx="3595047" cy="2359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8127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2" y="1279622"/>
            <a:ext cx="8748465" cy="4143830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Building a tram line through jakobstrasse does not have a great impact on actual traffic situation and external parameters like general traffic volume,throughput.</a:t>
            </a:r>
          </a:p>
          <a:p>
            <a:r>
              <a:rPr lang="de-DE" sz="3200" dirty="0">
                <a:solidFill>
                  <a:schemeClr val="tx2"/>
                </a:solidFill>
              </a:rPr>
              <a:t>Thus,we as a team wouldn‘t recommend against building the tram line.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6E8C26-DB61-459A-8F09-CACCAB6ECE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" y="822422"/>
            <a:ext cx="8537574" cy="457200"/>
          </a:xfrm>
        </p:spPr>
        <p:txBody>
          <a:bodyPr/>
          <a:lstStyle/>
          <a:p>
            <a:r>
              <a:rPr lang="de-DE" dirty="0"/>
              <a:t>Recommendation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3E7E060E-BAD6-4D0D-8E8B-6ADC6E457C4E}"/>
              </a:ext>
            </a:extLst>
          </p:cNvPr>
          <p:cNvSpPr txBox="1">
            <a:spLocks/>
          </p:cNvSpPr>
          <p:nvPr/>
        </p:nvSpPr>
        <p:spPr>
          <a:xfrm>
            <a:off x="3" y="5420140"/>
            <a:ext cx="8537574" cy="1510748"/>
          </a:xfrm>
          <a:prstGeom prst="rect">
            <a:avLst/>
          </a:prstGeom>
        </p:spPr>
        <p:txBody>
          <a:bodyPr vert="horz" lIns="254000"/>
          <a:lstStyle>
            <a:lvl1pPr marL="350520" indent="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1pPr>
            <a:lvl2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2pPr>
            <a:lvl3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28305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32877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37449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42021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endParaRPr lang="de-DE" sz="2000" kern="0" dirty="0">
              <a:solidFill>
                <a:schemeClr val="tx1"/>
              </a:solidFill>
            </a:endParaRPr>
          </a:p>
          <a:p>
            <a:pPr marL="693420" indent="-342900">
              <a:buFont typeface="Arial" panose="020B0604020202020204" pitchFamily="34" charset="0"/>
              <a:buChar char="•"/>
            </a:pPr>
            <a:endParaRPr lang="de-DE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849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progress: 95%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</p:txBody>
      </p:sp>
      <p:graphicFrame>
        <p:nvGraphicFramePr>
          <p:cNvPr id="6" name="Chart 2">
            <a:extLst>
              <a:ext uri="{FF2B5EF4-FFF2-40B4-BE49-F238E27FC236}">
                <a16:creationId xmlns:a16="http://schemas.microsoft.com/office/drawing/2014/main" id="{52597970-B38A-4E2F-B75B-9C609CBD33B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38161" y="1278512"/>
          <a:ext cx="8067678" cy="5046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6358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" y="1395020"/>
            <a:ext cx="8537574" cy="2177996"/>
          </a:xfrm>
        </p:spPr>
        <p:txBody>
          <a:bodyPr/>
          <a:lstStyle/>
          <a:p>
            <a:r>
              <a:rPr lang="en-IN" dirty="0"/>
              <a:t>“</a:t>
            </a:r>
            <a:r>
              <a:rPr lang="en-IN" dirty="0" err="1"/>
              <a:t>Simtech’s</a:t>
            </a:r>
            <a:r>
              <a:rPr lang="en-IN" dirty="0"/>
              <a:t>” goal is to efficiently generate a simulation model for building a tramline through </a:t>
            </a:r>
            <a:r>
              <a:rPr lang="de-DE" dirty="0"/>
              <a:t>Jakobstraße a</a:t>
            </a:r>
            <a:r>
              <a:rPr lang="en-IN" dirty="0" err="1"/>
              <a:t>nd</a:t>
            </a:r>
            <a:r>
              <a:rPr lang="en-IN" dirty="0"/>
              <a:t> suggest the best way of handling traffic at </a:t>
            </a:r>
            <a:r>
              <a:rPr lang="de-DE" dirty="0"/>
              <a:t>Jakobstraße</a:t>
            </a:r>
            <a:r>
              <a:rPr lang="en-IN" dirty="0"/>
              <a:t>, ”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Goal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Milestone 5 – Simulation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399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Budget 35.275€ 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D130D3-5603-4D43-BFB6-DC4B7B608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46" y="1305243"/>
            <a:ext cx="77533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29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3000" b="1" dirty="0">
                <a:latin typeface="MV Boli" pitchFamily="2" charset="0"/>
                <a:cs typeface="MV Boli" pitchFamily="2" charset="0"/>
              </a:rPr>
              <a:t>	   </a:t>
            </a:r>
          </a:p>
          <a:p>
            <a:endParaRPr lang="en-US" sz="3000" b="1" dirty="0">
              <a:latin typeface="MV Boli" pitchFamily="2" charset="0"/>
              <a:cs typeface="MV Boli" pitchFamily="2" charset="0"/>
            </a:endParaRPr>
          </a:p>
          <a:p>
            <a:endParaRPr lang="en-US" sz="3000" b="1" dirty="0">
              <a:latin typeface="MV Boli" pitchFamily="2" charset="0"/>
              <a:cs typeface="MV Boli" pitchFamily="2" charset="0"/>
            </a:endParaRPr>
          </a:p>
          <a:p>
            <a:pPr algn="ctr"/>
            <a:r>
              <a:rPr lang="en-US" sz="3000" b="1" dirty="0">
                <a:latin typeface="MV Boli" pitchFamily="2" charset="0"/>
                <a:cs typeface="MV Boli" pitchFamily="2" charset="0"/>
              </a:rPr>
              <a:t>THANK YOU FOR YOUR ATTENTION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Milestone 5 – Simulation Program</a:t>
            </a:r>
          </a:p>
        </p:txBody>
      </p:sp>
    </p:spTree>
    <p:extLst>
      <p:ext uri="{BB962C8B-B14F-4D97-AF65-F5344CB8AC3E}">
        <p14:creationId xmlns:p14="http://schemas.microsoft.com/office/powerpoint/2010/main" val="1956354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" y="5405306"/>
            <a:ext cx="8839199" cy="919294"/>
          </a:xfrm>
        </p:spPr>
        <p:txBody>
          <a:bodyPr/>
          <a:lstStyle/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Endpoint North: Listemannstraße 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Endpoint south: Vor Ernst-Reuter-Allee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Jakobstraße – </a:t>
            </a:r>
            <a:r>
              <a:rPr lang="en-IN" dirty="0"/>
              <a:t>bird's eye view </a:t>
            </a:r>
            <a:endParaRPr lang="de-DE" dirty="0"/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84CDA9A3-8D93-465F-864D-5F455C323B5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t="-230" r="104" b="2"/>
          <a:stretch/>
        </p:blipFill>
        <p:spPr>
          <a:xfrm>
            <a:off x="0" y="1300294"/>
            <a:ext cx="9145365" cy="4100381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6E8C26-DB61-459A-8F09-CACCAB6ECE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1613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" y="1278512"/>
            <a:ext cx="8537574" cy="4758176"/>
          </a:xfrm>
        </p:spPr>
        <p:txBody>
          <a:bodyPr/>
          <a:lstStyle/>
          <a:p>
            <a:pPr marL="350520" lvl="2" indent="0">
              <a:buNone/>
            </a:pPr>
            <a:endParaRPr lang="de-DE" dirty="0"/>
          </a:p>
          <a:p>
            <a:pPr marL="350520" lvl="2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Conceptual model :PetriNet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Milestone 3 – </a:t>
            </a:r>
            <a:r>
              <a:rPr lang="de-DE" dirty="0" err="1"/>
              <a:t>Conceptual</a:t>
            </a:r>
            <a:r>
              <a:rPr lang="de-DE" dirty="0"/>
              <a:t> Model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78513"/>
            <a:ext cx="8352928" cy="4986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8314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" y="1278512"/>
            <a:ext cx="8537574" cy="4758176"/>
          </a:xfrm>
        </p:spPr>
        <p:txBody>
          <a:bodyPr/>
          <a:lstStyle/>
          <a:p>
            <a:r>
              <a:rPr lang="de-DE" dirty="0"/>
              <a:t>StVO Rules</a:t>
            </a:r>
          </a:p>
          <a:p>
            <a:pPr lvl="1"/>
            <a:r>
              <a:rPr lang="de-DE" dirty="0"/>
              <a:t>…Speeding</a:t>
            </a:r>
          </a:p>
          <a:p>
            <a:pPr lvl="1"/>
            <a:r>
              <a:rPr lang="de-DE" dirty="0"/>
              <a:t>…No accidents</a:t>
            </a:r>
          </a:p>
          <a:p>
            <a:pPr lvl="1"/>
            <a:r>
              <a:rPr lang="de-DE" dirty="0"/>
              <a:t>…Infinite patience</a:t>
            </a:r>
          </a:p>
          <a:p>
            <a:r>
              <a:rPr lang="de-DE" dirty="0"/>
              <a:t>Cars &amp; Trams</a:t>
            </a:r>
          </a:p>
          <a:p>
            <a:pPr lvl="1"/>
            <a:r>
              <a:rPr lang="de-DE" dirty="0"/>
              <a:t>…Traffic lights</a:t>
            </a:r>
          </a:p>
          <a:p>
            <a:pPr lvl="1"/>
            <a:r>
              <a:rPr lang="de-DE" dirty="0"/>
              <a:t>…No trucks, busses, bicycles</a:t>
            </a:r>
          </a:p>
          <a:p>
            <a:pPr lvl="1"/>
            <a:r>
              <a:rPr lang="de-DE" dirty="0"/>
              <a:t>…No pedestrians</a:t>
            </a:r>
          </a:p>
          <a:p>
            <a:r>
              <a:rPr lang="de-DE" dirty="0"/>
              <a:t>Space &amp; Time</a:t>
            </a:r>
          </a:p>
          <a:p>
            <a:pPr lvl="2"/>
            <a:r>
              <a:rPr lang="de-DE" dirty="0"/>
              <a:t>…Excluding ‘Breiter Weg‘</a:t>
            </a:r>
          </a:p>
          <a:p>
            <a:pPr lvl="2"/>
            <a:r>
              <a:rPr lang="de-DE" dirty="0"/>
              <a:t>…</a:t>
            </a:r>
            <a:r>
              <a:rPr lang="de-DE" dirty="0" err="1">
                <a:solidFill>
                  <a:srgbClr val="FF0000"/>
                </a:solidFill>
              </a:rPr>
              <a:t>N</a:t>
            </a:r>
            <a:r>
              <a:rPr lang="de-DE" dirty="0" err="1"/>
              <a:t>o</a:t>
            </a:r>
            <a:r>
              <a:rPr lang="de-DE" dirty="0"/>
              <a:t> seasonal influences</a:t>
            </a:r>
          </a:p>
          <a:p>
            <a:pPr marL="350520" lvl="2" indent="0">
              <a:buNone/>
            </a:pPr>
            <a:endParaRPr lang="de-DE" dirty="0"/>
          </a:p>
          <a:p>
            <a:pPr marL="350520" lvl="2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Assumptions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Milestone 3 – </a:t>
            </a:r>
            <a:r>
              <a:rPr lang="de-DE" dirty="0" err="1"/>
              <a:t>Conceptual</a:t>
            </a:r>
            <a:r>
              <a:rPr lang="de-DE" dirty="0"/>
              <a:t> Model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37A084-5D3B-492D-BB66-5F6112B13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1258939"/>
            <a:ext cx="2550100" cy="255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3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Analysis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Milestone 4 – Data Analysis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0E4715-0F17-46A2-8747-BD37374BF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5" y="1451865"/>
            <a:ext cx="6496050" cy="47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79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" y="1278512"/>
            <a:ext cx="8537574" cy="4758176"/>
          </a:xfrm>
        </p:spPr>
        <p:txBody>
          <a:bodyPr/>
          <a:lstStyle/>
          <a:p>
            <a:pPr marL="693420" indent="-34290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Traffic volumes (number of cars going in and out of the system per hour) – for all important nodes (1, 2, 3, 4 and 5)</a:t>
            </a:r>
          </a:p>
          <a:p>
            <a:pPr marL="693420" indent="-34290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Turning probabilities in every possible direction – for inner nodes (2, 3 and 4)</a:t>
            </a:r>
          </a:p>
          <a:p>
            <a:pPr marL="693420" indent="-34290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Traffic lights signal timings </a:t>
            </a:r>
          </a:p>
          <a:p>
            <a:pPr marL="693420" indent="-34290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The length of the street </a:t>
            </a:r>
            <a:r>
              <a:rPr lang="en-US" dirty="0">
                <a:solidFill>
                  <a:schemeClr val="tx1"/>
                </a:solidFill>
              </a:rPr>
              <a:t>and its segments between traffic lights and intersections</a:t>
            </a:r>
          </a:p>
          <a:p>
            <a:pPr marL="693420" indent="-34290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Speed limit for cars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Data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Milestone 4 –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869022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" y="1278512"/>
            <a:ext cx="8537574" cy="4886792"/>
          </a:xfrm>
        </p:spPr>
        <p:txBody>
          <a:bodyPr/>
          <a:lstStyle/>
          <a:p>
            <a:pPr marL="693420" indent="-34290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Time needed for getting from one entry/exit point to the the other (1-&gt;5 and 5-&gt;1)</a:t>
            </a:r>
          </a:p>
          <a:p>
            <a:pPr marL="693420" indent="-342900">
              <a:buFontTx/>
              <a:buChar char="-"/>
            </a:pPr>
            <a:r>
              <a:rPr lang="de-DE" sz="2000" dirty="0">
                <a:solidFill>
                  <a:schemeClr val="tx1"/>
                </a:solidFill>
              </a:rPr>
              <a:t>Queue length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and Validation Data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Milestone 4 –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484340556"/>
      </p:ext>
    </p:extLst>
  </p:cSld>
  <p:clrMapOvr>
    <a:masterClrMapping/>
  </p:clrMapOvr>
</p:sld>
</file>

<file path=ppt/theme/theme1.xml><?xml version="1.0" encoding="utf-8"?>
<a:theme xmlns:a="http://schemas.openxmlformats.org/drawingml/2006/main" name="Ovgu_INF">
  <a:themeElements>
    <a:clrScheme name="Benutzerdefiniert 32">
      <a:dk1>
        <a:srgbClr val="000000"/>
      </a:dk1>
      <a:lt1>
        <a:srgbClr val="FFFFFF"/>
      </a:lt1>
      <a:dk2>
        <a:srgbClr val="0068B4"/>
      </a:dk2>
      <a:lt2>
        <a:srgbClr val="5D8EA6"/>
      </a:lt2>
      <a:accent1>
        <a:srgbClr val="7A003F"/>
      </a:accent1>
      <a:accent2>
        <a:srgbClr val="0068B4"/>
      </a:accent2>
      <a:accent3>
        <a:srgbClr val="FFFFFF"/>
      </a:accent3>
      <a:accent4>
        <a:srgbClr val="000000"/>
      </a:accent4>
      <a:accent5>
        <a:srgbClr val="9EC7FF"/>
      </a:accent5>
      <a:accent6>
        <a:srgbClr val="0068B4"/>
      </a:accent6>
      <a:hlink>
        <a:srgbClr val="7A003F"/>
      </a:hlink>
      <a:folHlink>
        <a:srgbClr val="F39100"/>
      </a:folHlink>
    </a:clrScheme>
    <a:fontScheme name="Musterseite">
      <a:majorFont>
        <a:latin typeface="Lucida Grande"/>
        <a:ea typeface="ヒラギノ角ゴ Pro W3"/>
        <a:cs typeface="ヒラギノ角ゴ Pro W3"/>
      </a:majorFont>
      <a:minorFont>
        <a:latin typeface="Lucida Sans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lnDef>
  </a:objectDefaults>
  <a:extraClrSchemeLst>
    <a:extraClrScheme>
      <a:clrScheme name="Musterseite 1">
        <a:dk1>
          <a:srgbClr val="000000"/>
        </a:dk1>
        <a:lt1>
          <a:srgbClr val="FFFFFF"/>
        </a:lt1>
        <a:dk2>
          <a:srgbClr val="3C3C3C"/>
        </a:dk2>
        <a:lt2>
          <a:srgbClr val="808080"/>
        </a:lt2>
        <a:accent1>
          <a:srgbClr val="A7171A"/>
        </a:accent1>
        <a:accent2>
          <a:srgbClr val="642C29"/>
        </a:accent2>
        <a:accent3>
          <a:srgbClr val="FFFFFF"/>
        </a:accent3>
        <a:accent4>
          <a:srgbClr val="000000"/>
        </a:accent4>
        <a:accent5>
          <a:srgbClr val="D0ABAB"/>
        </a:accent5>
        <a:accent6>
          <a:srgbClr val="5A2724"/>
        </a:accent6>
        <a:hlink>
          <a:srgbClr val="C31924"/>
        </a:hlink>
        <a:folHlink>
          <a:srgbClr val="DBC1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ntroduction2" id="{EBE3B529-C23B-4897-B78D-4402005AD28A}" vid="{71A30BF8-EAF1-4B61-B05F-A23FC506A33E}"/>
    </a:ext>
  </a:extLst>
</a:theme>
</file>

<file path=ppt/theme/theme2.xml><?xml version="1.0" encoding="utf-8"?>
<a:theme xmlns:a="http://schemas.openxmlformats.org/drawingml/2006/main" name="1_Ovgu_INF">
  <a:themeElements>
    <a:clrScheme name="Benutzerdefiniert 32">
      <a:dk1>
        <a:srgbClr val="000000"/>
      </a:dk1>
      <a:lt1>
        <a:srgbClr val="FFFFFF"/>
      </a:lt1>
      <a:dk2>
        <a:srgbClr val="0068B4"/>
      </a:dk2>
      <a:lt2>
        <a:srgbClr val="5D8EA6"/>
      </a:lt2>
      <a:accent1>
        <a:srgbClr val="7A003F"/>
      </a:accent1>
      <a:accent2>
        <a:srgbClr val="0068B4"/>
      </a:accent2>
      <a:accent3>
        <a:srgbClr val="FFFFFF"/>
      </a:accent3>
      <a:accent4>
        <a:srgbClr val="000000"/>
      </a:accent4>
      <a:accent5>
        <a:srgbClr val="9EC7FF"/>
      </a:accent5>
      <a:accent6>
        <a:srgbClr val="0068B4"/>
      </a:accent6>
      <a:hlink>
        <a:srgbClr val="7A003F"/>
      </a:hlink>
      <a:folHlink>
        <a:srgbClr val="F39100"/>
      </a:folHlink>
    </a:clrScheme>
    <a:fontScheme name="Musterseite">
      <a:majorFont>
        <a:latin typeface="Lucida Grande"/>
        <a:ea typeface="ヒラギノ角ゴ Pro W3"/>
        <a:cs typeface="ヒラギノ角ゴ Pro W3"/>
      </a:majorFont>
      <a:minorFont>
        <a:latin typeface="Lucida Sans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lnDef>
  </a:objectDefaults>
  <a:extraClrSchemeLst>
    <a:extraClrScheme>
      <a:clrScheme name="Musterseite 1">
        <a:dk1>
          <a:srgbClr val="000000"/>
        </a:dk1>
        <a:lt1>
          <a:srgbClr val="FFFFFF"/>
        </a:lt1>
        <a:dk2>
          <a:srgbClr val="3C3C3C"/>
        </a:dk2>
        <a:lt2>
          <a:srgbClr val="808080"/>
        </a:lt2>
        <a:accent1>
          <a:srgbClr val="A7171A"/>
        </a:accent1>
        <a:accent2>
          <a:srgbClr val="642C29"/>
        </a:accent2>
        <a:accent3>
          <a:srgbClr val="FFFFFF"/>
        </a:accent3>
        <a:accent4>
          <a:srgbClr val="000000"/>
        </a:accent4>
        <a:accent5>
          <a:srgbClr val="D0ABAB"/>
        </a:accent5>
        <a:accent6>
          <a:srgbClr val="5A2724"/>
        </a:accent6>
        <a:hlink>
          <a:srgbClr val="C31924"/>
        </a:hlink>
        <a:folHlink>
          <a:srgbClr val="DBC1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ntroduction2" id="{EBE3B529-C23B-4897-B78D-4402005AD28A}" vid="{E32347D8-D91E-4558-8620-3288ACF1E9D1}"/>
    </a:ext>
  </a:extLst>
</a:theme>
</file>

<file path=ppt/theme/theme3.xml><?xml version="1.0" encoding="utf-8"?>
<a:theme xmlns:a="http://schemas.openxmlformats.org/drawingml/2006/main" name="2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2" id="{EBE3B529-C23B-4897-B78D-4402005AD28A}" vid="{9C624A7B-5732-48EF-B00A-5F0A9D8BFD53}"/>
    </a:ext>
  </a:extLst>
</a:theme>
</file>

<file path=ppt/theme/theme4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Template_Presentation_4</Template>
  <TotalTime>198</TotalTime>
  <Words>1600</Words>
  <Application>Microsoft Office PowerPoint</Application>
  <PresentationFormat>On-screen Show (4:3)</PresentationFormat>
  <Paragraphs>341</Paragraphs>
  <Slides>31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MS PGothic</vt:lpstr>
      <vt:lpstr>Arial</vt:lpstr>
      <vt:lpstr>Calibri</vt:lpstr>
      <vt:lpstr>Lucida Grande</vt:lpstr>
      <vt:lpstr>Lucida Grande CY</vt:lpstr>
      <vt:lpstr>Lucida Sans</vt:lpstr>
      <vt:lpstr>Lucida Sans Unicode</vt:lpstr>
      <vt:lpstr>MV Boli</vt:lpstr>
      <vt:lpstr>Wingdings</vt:lpstr>
      <vt:lpstr>ヒラギノ角ゴ Pro W3</vt:lpstr>
      <vt:lpstr>Ovgu_INF</vt:lpstr>
      <vt:lpstr>1_Ovgu_INF</vt:lpstr>
      <vt:lpstr>2_Benutzerdefiniertes Design</vt:lpstr>
      <vt:lpstr>PowerPoint Presentation</vt:lpstr>
      <vt:lpstr>Content</vt:lpstr>
      <vt:lpstr>Team Goal</vt:lpstr>
      <vt:lpstr>Jakobstraße – bird's eye view </vt:lpstr>
      <vt:lpstr>Conceptual model :PetriNet</vt:lpstr>
      <vt:lpstr>Assumptions</vt:lpstr>
      <vt:lpstr>Data Analysis</vt:lpstr>
      <vt:lpstr>Input Data</vt:lpstr>
      <vt:lpstr>Output and Validation Data</vt:lpstr>
      <vt:lpstr>Data Analysis (Traffic volumes at nodes 1, 3, 5)</vt:lpstr>
      <vt:lpstr>Data Analysis (Traffic volumes at nodes 1, 3, 5) (cont.)</vt:lpstr>
      <vt:lpstr>Implementation - Map</vt:lpstr>
      <vt:lpstr>Output Data </vt:lpstr>
      <vt:lpstr>Modifications </vt:lpstr>
      <vt:lpstr>Results of the Validation Experiments</vt:lpstr>
      <vt:lpstr>Comparisons of Real and Simulated Data</vt:lpstr>
      <vt:lpstr>Comparisons of Real and Simulated Data</vt:lpstr>
      <vt:lpstr>Jakobstraße - Static base model </vt:lpstr>
      <vt:lpstr>Experiments - Assumptions &amp; Limitations </vt:lpstr>
      <vt:lpstr>Experiment 1 - stop Julius-Bremer-Straße</vt:lpstr>
      <vt:lpstr>Experiment 1 - stop Julius-Bremer-Straße</vt:lpstr>
      <vt:lpstr>Ergebnis 1b – Haltestelle Julius-Bremer-Straße</vt:lpstr>
      <vt:lpstr>Experiment 2 – 2 stops</vt:lpstr>
      <vt:lpstr>Result 2 - comparison with the first experiment </vt:lpstr>
      <vt:lpstr>Result 2b - 2 stops, interpretation </vt:lpstr>
      <vt:lpstr>Experiment 3 - "left turn" Listemann road </vt:lpstr>
      <vt:lpstr>Experiment 4 - Exclusive tram route </vt:lpstr>
      <vt:lpstr>Recommendation</vt:lpstr>
      <vt:lpstr>Project progress: 95%</vt:lpstr>
      <vt:lpstr>Project Budget 35.275€  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Daniel Bokelmann</dc:creator>
  <cp:lastModifiedBy>Narender</cp:lastModifiedBy>
  <cp:revision>69</cp:revision>
  <cp:lastPrinted>2009-04-03T10:08:54Z</cp:lastPrinted>
  <dcterms:created xsi:type="dcterms:W3CDTF">2018-04-29T11:53:27Z</dcterms:created>
  <dcterms:modified xsi:type="dcterms:W3CDTF">2018-06-24T13:14:00Z</dcterms:modified>
</cp:coreProperties>
</file>